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notesMasterIdLst>
    <p:notesMasterId r:id="rId4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8" r:id="rId42"/>
    <p:sldId id="300" r:id="rId43"/>
    <p:sldId id="301" r:id="rId44"/>
    <p:sldId id="299" r:id="rId45"/>
    <p:sldId id="29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8661E53C-28C1-4442-A685-8FF51359E025}">
          <p14:sldIdLst>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Lst>
        </p14:section>
        <p14:section name="未命名的章節" id="{63B568A8-C3B7-4F63-B6CF-F926BA5F4BFA}">
          <p14:sldIdLst>
            <p14:sldId id="289"/>
            <p14:sldId id="290"/>
            <p14:sldId id="291"/>
            <p14:sldId id="292"/>
            <p14:sldId id="293"/>
            <p14:sldId id="294"/>
            <p14:sldId id="295"/>
            <p14:sldId id="296"/>
            <p14:sldId id="298"/>
            <p14:sldId id="300"/>
            <p14:sldId id="301"/>
            <p14:sldId id="299"/>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9857" autoAdjust="0"/>
  </p:normalViewPr>
  <p:slideViewPr>
    <p:cSldViewPr snapToGrid="0">
      <p:cViewPr varScale="1">
        <p:scale>
          <a:sx n="109" d="100"/>
          <a:sy n="109" d="100"/>
        </p:scale>
        <p:origin x="55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00C7F3-5442-4C3B-A285-0E6B2867D6E3}" type="datetimeFigureOut">
              <a:rPr lang="zh-TW" altLang="en-US" smtClean="0"/>
              <a:t>2015/3/16</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DBCA4-1CD5-45FD-8C5A-E9D4657D46E5}" type="slidenum">
              <a:rPr lang="zh-TW" altLang="en-US" smtClean="0"/>
              <a:t>‹#›</a:t>
            </a:fld>
            <a:endParaRPr lang="zh-TW" altLang="en-US"/>
          </a:p>
        </p:txBody>
      </p:sp>
    </p:spTree>
    <p:extLst>
      <p:ext uri="{BB962C8B-B14F-4D97-AF65-F5344CB8AC3E}">
        <p14:creationId xmlns:p14="http://schemas.microsoft.com/office/powerpoint/2010/main" val="1742610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E16DBCA4-1CD5-45FD-8C5A-E9D4657D46E5}" type="slidenum">
              <a:rPr lang="zh-TW" altLang="en-US" smtClean="0"/>
              <a:t>37</a:t>
            </a:fld>
            <a:endParaRPr lang="zh-TW" altLang="en-US"/>
          </a:p>
        </p:txBody>
      </p:sp>
    </p:spTree>
    <p:extLst>
      <p:ext uri="{BB962C8B-B14F-4D97-AF65-F5344CB8AC3E}">
        <p14:creationId xmlns:p14="http://schemas.microsoft.com/office/powerpoint/2010/main" val="474251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E16DBCA4-1CD5-45FD-8C5A-E9D4657D46E5}" type="slidenum">
              <a:rPr lang="zh-TW" altLang="en-US" smtClean="0"/>
              <a:t>40</a:t>
            </a:fld>
            <a:endParaRPr lang="zh-TW" altLang="en-US"/>
          </a:p>
        </p:txBody>
      </p:sp>
    </p:spTree>
    <p:extLst>
      <p:ext uri="{BB962C8B-B14F-4D97-AF65-F5344CB8AC3E}">
        <p14:creationId xmlns:p14="http://schemas.microsoft.com/office/powerpoint/2010/main" val="2434777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7" name="Date Placeholder 6"/>
          <p:cNvSpPr>
            <a:spLocks noGrp="1"/>
          </p:cNvSpPr>
          <p:nvPr>
            <p:ph type="dt" sz="half" idx="10"/>
          </p:nvPr>
        </p:nvSpPr>
        <p:spPr/>
        <p:txBody>
          <a:bodyPr/>
          <a:lstStyle/>
          <a:p>
            <a:fld id="{10A65645-4A1F-4E8D-BBAC-A13FB2469BEB}" type="datetime1">
              <a:rPr lang="en-US" altLang="zh-TW" smtClean="0"/>
              <a:t>3/16/2015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0226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63F7B74-645D-437E-9991-0E5088FD4D1D}" type="datetime1">
              <a:rPr lang="en-US" altLang="zh-TW" smtClean="0"/>
              <a:t>3/16/2015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620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05EBE1B6-F4B5-4D46-890D-F463D4529850}" type="datetime1">
              <a:rPr lang="en-US" altLang="zh-TW" smtClean="0"/>
              <a:t>3/16/2015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02387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zh-TW" altLang="en-US" smtClean="0"/>
              <a:t>按一下以編輯母片標題樣式</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F20B8923-126C-444E-9E5A-DEC099C94B11}" type="datetime1">
              <a:rPr lang="en-US" altLang="zh-TW" smtClean="0"/>
              <a:t>3/16/2015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476312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zh-TW" altLang="en-US" smtClean="0"/>
              <a:t>按一下以編輯母片標題樣式</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63A8617D-41B7-45D0-93AD-B517F408CDAA}" type="datetime1">
              <a:rPr lang="en-US" altLang="zh-TW" smtClean="0"/>
              <a:t>3/16/2015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5531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zh-TW" altLang="en-US" smtClean="0"/>
              <a:t>按一下以編輯母片標題樣式</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TW" altLang="en-US" smtClean="0"/>
              <a:t>按一下以編輯母片文字樣式</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TW" altLang="en-US" smtClean="0"/>
              <a:t>按一下以編輯母片文字樣式</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3" name="Date Placeholder 2"/>
          <p:cNvSpPr>
            <a:spLocks noGrp="1"/>
          </p:cNvSpPr>
          <p:nvPr>
            <p:ph type="dt" sz="half" idx="10"/>
          </p:nvPr>
        </p:nvSpPr>
        <p:spPr/>
        <p:txBody>
          <a:bodyPr/>
          <a:lstStyle/>
          <a:p>
            <a:fld id="{9AD5BCB3-89D4-4E0B-B9BD-D8C2260217D6}" type="datetime1">
              <a:rPr lang="en-US" altLang="zh-TW" smtClean="0"/>
              <a:t>3/16/2015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48478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zh-TW" altLang="en-US" smtClean="0"/>
              <a:t>按一下以編輯母片標題樣式</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3" name="Date Placeholder 2"/>
          <p:cNvSpPr>
            <a:spLocks noGrp="1"/>
          </p:cNvSpPr>
          <p:nvPr>
            <p:ph type="dt" sz="half" idx="10"/>
          </p:nvPr>
        </p:nvSpPr>
        <p:spPr/>
        <p:txBody>
          <a:bodyPr/>
          <a:lstStyle/>
          <a:p>
            <a:fld id="{C65F378B-804A-4438-854E-3482BE2C6F1D}" type="datetime1">
              <a:rPr lang="en-US" altLang="zh-TW" smtClean="0"/>
              <a:t>3/16/2015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169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363EB86-D39F-4019-9186-A4797E6CD232}" type="datetime1">
              <a:rPr lang="en-US" altLang="zh-TW" smtClean="0"/>
              <a:t>3/16/2015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1187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DBDFBDB-F3F2-4EFD-AF31-EE388D0FFFB0}" type="datetime1">
              <a:rPr lang="en-US" altLang="zh-TW" smtClean="0"/>
              <a:t>3/16/2015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7868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7705370E-C54D-4F34-8428-7EAA3689213F}" type="datetime1">
              <a:rPr lang="en-US" altLang="zh-TW" smtClean="0"/>
              <a:t>3/16/2015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61425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zh-TW" altLang="en-US" smtClean="0"/>
              <a:t>按一下以編輯母片標題樣式</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FDFA38A5-E6CE-4015-9232-39E17AA77BDB}" type="datetime1">
              <a:rPr lang="en-US" altLang="zh-TW" smtClean="0"/>
              <a:t>3/16/2015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5869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F6ADF1C5-BF02-4F95-A99A-E2E8057701E2}" type="datetime1">
              <a:rPr lang="en-US" altLang="zh-TW" smtClean="0"/>
              <a:t>3/16/2015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453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1120000" y="2505075"/>
            <a:ext cx="5025216"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zh-TW" altLang="en-US" smtClean="0"/>
              <a:t>按一下以編輯母片文字樣式</a:t>
            </a:r>
          </a:p>
        </p:txBody>
      </p:sp>
      <p:sp>
        <p:nvSpPr>
          <p:cNvPr id="6" name="Content Placeholder 5"/>
          <p:cNvSpPr>
            <a:spLocks noGrp="1"/>
          </p:cNvSpPr>
          <p:nvPr>
            <p:ph sz="quarter" idx="4"/>
          </p:nvPr>
        </p:nvSpPr>
        <p:spPr>
          <a:xfrm>
            <a:off x="6319840" y="2505075"/>
            <a:ext cx="5035548"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05235607-C67C-4F2F-BB87-0BB60E54AA76}" type="datetime1">
              <a:rPr lang="en-US" altLang="zh-TW" smtClean="0"/>
              <a:t>3/16/2015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24097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918DDB28-F137-47E6-A03E-9DB684150DFE}" type="datetime1">
              <a:rPr lang="en-US" altLang="zh-TW" smtClean="0"/>
              <a:t>3/16/2015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0268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BABEB7-6EEF-4A26-8E9E-2E01021B8841}" type="datetime1">
              <a:rPr lang="en-US" altLang="zh-TW" smtClean="0"/>
              <a:t>3/16/2015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8839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4257D750-DC0F-4B5A-B44B-09EEC564D737}" type="datetime1">
              <a:rPr lang="en-US" altLang="zh-TW" smtClean="0"/>
              <a:t>3/16/2015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8654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BFD809FB-EE88-4869-908E-A0F9C9EE42B5}" type="datetime1">
              <a:rPr lang="en-US" altLang="zh-TW" smtClean="0"/>
              <a:t>3/16/2015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9622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1F658F1-CD0F-4903-B7B0-74C6BD1BAD46}" type="datetime1">
              <a:rPr lang="en-US" altLang="zh-TW" smtClean="0"/>
              <a:t>3/16/2015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71130200"/>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eo91716@gmail.com" TargetMode="External"/><Relationship Id="rId2" Type="http://schemas.openxmlformats.org/officeDocument/2006/relationships/hyperlink" Target="mailto:comkingl@yahoo.com.tw"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hyperlink" Target="http://www.interactiveattractions.com/attraction.asp?Category=Simulators%20/%20Arcade&amp;Attraction=" TargetMode="External"/><Relationship Id="rId7"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9"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e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image" Target="../media/image62.jpeg"/><Relationship Id="rId13" Type="http://schemas.openxmlformats.org/officeDocument/2006/relationships/image" Target="../media/image65.png"/><Relationship Id="rId3" Type="http://schemas.openxmlformats.org/officeDocument/2006/relationships/image" Target="../media/image59.jpeg"/><Relationship Id="rId7" Type="http://schemas.openxmlformats.org/officeDocument/2006/relationships/hyperlink" Target="http://www.rottentomatoes.com/g/YouDontKnowJack-701586/gallery.php?page=2" TargetMode="External"/><Relationship Id="rId12" Type="http://schemas.openxmlformats.org/officeDocument/2006/relationships/image" Target="../media/image64.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1.jpeg"/><Relationship Id="rId11" Type="http://schemas.openxmlformats.org/officeDocument/2006/relationships/hyperlink" Target="http://www.rottentomatoes.com/g/YouDontKnowJack-701586/gallery.php?page=5" TargetMode="External"/><Relationship Id="rId5" Type="http://schemas.openxmlformats.org/officeDocument/2006/relationships/hyperlink" Target="http://www.rottentomatoes.com/g/YouDontKnowJack-701586/gallery.php?page=1" TargetMode="External"/><Relationship Id="rId10" Type="http://schemas.openxmlformats.org/officeDocument/2006/relationships/image" Target="../media/image63.jpeg"/><Relationship Id="rId4" Type="http://schemas.openxmlformats.org/officeDocument/2006/relationships/image" Target="../media/image60.png"/><Relationship Id="rId9" Type="http://schemas.openxmlformats.org/officeDocument/2006/relationships/hyperlink" Target="http://www.rottentomatoes.com/g/YouDontKnowJack-701586/gallery.php?page=4" TargetMode="External"/><Relationship Id="rId1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jpeg"/></Relationships>
</file>

<file path=ppt/slides/_rels/slide2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png"/><Relationship Id="rId7" Type="http://schemas.openxmlformats.org/officeDocument/2006/relationships/image" Target="../media/image74.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s/_rels/slide25.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6.png"/><Relationship Id="rId7" Type="http://schemas.openxmlformats.org/officeDocument/2006/relationships/image" Target="../media/image80.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83.jpeg"/><Relationship Id="rId5" Type="http://schemas.openxmlformats.org/officeDocument/2006/relationships/image" Target="../media/image78.jpeg"/><Relationship Id="rId10" Type="http://schemas.openxmlformats.org/officeDocument/2006/relationships/hyperlink" Target="http://bonusweb.cz/obrazek.html?obrazek=stbridgecommanderscr01.jpg" TargetMode="External"/><Relationship Id="rId4" Type="http://schemas.openxmlformats.org/officeDocument/2006/relationships/image" Target="../media/image77.jpeg"/><Relationship Id="rId9" Type="http://schemas.openxmlformats.org/officeDocument/2006/relationships/image" Target="../media/image82.jpeg"/></Relationships>
</file>

<file path=ppt/slides/_rels/slide26.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jpeg"/><Relationship Id="rId9" Type="http://schemas.openxmlformats.org/officeDocument/2006/relationships/image" Target="../media/image95.jpeg"/></Relationships>
</file>

<file path=ppt/slides/_rels/slide2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www.yoyogames.com/"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hyperlink" Target="http://images.google.com.tw/imgres?imgurl=sony.gamerweb.com/media/gta3/gta13.jpg&amp;imgrefurl=http://sony.gamerweb.com/previews/ps2/grandtheftauto3.asp&amp;h=480&amp;w=640&amp;sz=61&amp;tbnid=VdXKdMvPIhgJ:&amp;tbnh=101&amp;tbnw=134&amp;prev=/images?q%3Dcastlevania%2Bps2%26start%3D20%26svnum%3D10%26hl%3Dzh-TW%26lr%3D%26ie%3DUTF-8%26oe%3DUTF-8%26sa%3DN" TargetMode="External"/><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2853855" y="1693989"/>
            <a:ext cx="6473024" cy="1143000"/>
          </a:xfrm>
        </p:spPr>
        <p:txBody>
          <a:bodyPr>
            <a:normAutofit fontScale="90000"/>
          </a:bodyPr>
          <a:lstStyle/>
          <a:p>
            <a:pPr eaLnBrk="1" hangingPunct="1"/>
            <a:r>
              <a:rPr lang="zh-TW" altLang="en-US" dirty="0" smtClean="0">
                <a:latin typeface="標楷體" panose="03000509000000000000" pitchFamily="65" charset="-120"/>
                <a:ea typeface="標楷體" panose="03000509000000000000" pitchFamily="65" charset="-120"/>
              </a:rPr>
              <a:t>遊戲設計初探</a:t>
            </a: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1</a:t>
            </a:fld>
            <a:endParaRPr lang="en-US" dirty="0"/>
          </a:p>
        </p:txBody>
      </p:sp>
      <p:sp>
        <p:nvSpPr>
          <p:cNvPr id="3" name="文字方塊 2"/>
          <p:cNvSpPr txBox="1"/>
          <p:nvPr/>
        </p:nvSpPr>
        <p:spPr>
          <a:xfrm>
            <a:off x="1886938" y="4473777"/>
            <a:ext cx="3954929" cy="1557349"/>
          </a:xfrm>
          <a:prstGeom prst="rect">
            <a:avLst/>
          </a:prstGeom>
          <a:noFill/>
        </p:spPr>
        <p:txBody>
          <a:bodyPr wrap="none" rtlCol="0">
            <a:spAutoFit/>
          </a:bodyPr>
          <a:lstStyle/>
          <a:p>
            <a:pPr lvl="0" algn="ctr" defTabSz="914400" fontAlgn="base">
              <a:spcBef>
                <a:spcPct val="20000"/>
              </a:spcBef>
              <a:spcAft>
                <a:spcPct val="0"/>
              </a:spcAft>
            </a:pPr>
            <a:r>
              <a:rPr kumimoji="1" lang="zh-TW" altLang="en-US" sz="2800" dirty="0" smtClean="0">
                <a:latin typeface="標楷體" panose="03000509000000000000" pitchFamily="65" charset="-120"/>
                <a:ea typeface="標楷體" panose="03000509000000000000" pitchFamily="65" charset="-120"/>
              </a:rPr>
              <a:t>葉家齊</a:t>
            </a:r>
            <a:r>
              <a:rPr kumimoji="1" lang="en-US" altLang="zh-TW" sz="2800" dirty="0" smtClean="0">
                <a:latin typeface="標楷體" panose="03000509000000000000" pitchFamily="65" charset="-120"/>
                <a:ea typeface="標楷體" panose="03000509000000000000" pitchFamily="65" charset="-120"/>
              </a:rPr>
              <a:t>(</a:t>
            </a:r>
            <a:r>
              <a:rPr kumimoji="1" lang="zh-TW" altLang="en-US" sz="2800" dirty="0" smtClean="0">
                <a:latin typeface="標楷體" panose="03000509000000000000" pitchFamily="65" charset="-120"/>
                <a:ea typeface="標楷體" panose="03000509000000000000" pitchFamily="65" charset="-120"/>
              </a:rPr>
              <a:t>小葉</a:t>
            </a:r>
            <a:r>
              <a:rPr kumimoji="1" lang="en-US" altLang="zh-TW" sz="2800" dirty="0" smtClean="0">
                <a:latin typeface="標楷體" panose="03000509000000000000" pitchFamily="65" charset="-120"/>
                <a:ea typeface="標楷體" panose="03000509000000000000" pitchFamily="65" charset="-120"/>
              </a:rPr>
              <a:t>)</a:t>
            </a:r>
          </a:p>
          <a:p>
            <a:pPr lvl="0" algn="ctr" defTabSz="914400" fontAlgn="base">
              <a:spcBef>
                <a:spcPct val="20000"/>
              </a:spcBef>
              <a:spcAft>
                <a:spcPct val="0"/>
              </a:spcAft>
            </a:pPr>
            <a:r>
              <a:rPr kumimoji="1" lang="zh-TW" altLang="en-US" sz="2800" dirty="0" smtClean="0">
                <a:latin typeface="標楷體" panose="03000509000000000000" pitchFamily="65" charset="-120"/>
                <a:ea typeface="標楷體" panose="03000509000000000000" pitchFamily="65" charset="-120"/>
              </a:rPr>
              <a:t>網路學習科技研究所</a:t>
            </a:r>
            <a:endParaRPr kumimoji="1" lang="zh-TW" altLang="en-US" sz="2800" dirty="0">
              <a:latin typeface="標楷體" panose="03000509000000000000" pitchFamily="65" charset="-120"/>
              <a:ea typeface="標楷體" panose="03000509000000000000" pitchFamily="65" charset="-120"/>
            </a:endParaRPr>
          </a:p>
          <a:p>
            <a:pPr lvl="0" algn="ctr" defTabSz="914400" fontAlgn="base">
              <a:spcBef>
                <a:spcPct val="20000"/>
              </a:spcBef>
              <a:spcAft>
                <a:spcPct val="0"/>
              </a:spcAft>
            </a:pPr>
            <a:r>
              <a:rPr kumimoji="1" lang="en-US" altLang="zh-TW" sz="2800" dirty="0" smtClean="0">
                <a:latin typeface="標楷體" panose="03000509000000000000" pitchFamily="65" charset="-120"/>
                <a:ea typeface="標楷體" panose="03000509000000000000" pitchFamily="65" charset="-120"/>
                <a:hlinkClick r:id="rId2"/>
              </a:rPr>
              <a:t>comkingl@yahoo.com.tw</a:t>
            </a:r>
            <a:endParaRPr kumimoji="1" lang="zh-TW" altLang="en-US" sz="2800" dirty="0">
              <a:latin typeface="標楷體" panose="03000509000000000000" pitchFamily="65" charset="-120"/>
              <a:ea typeface="標楷體" panose="03000509000000000000" pitchFamily="65" charset="-120"/>
            </a:endParaRPr>
          </a:p>
        </p:txBody>
      </p:sp>
      <p:sp>
        <p:nvSpPr>
          <p:cNvPr id="5" name="文字方塊 4"/>
          <p:cNvSpPr txBox="1"/>
          <p:nvPr/>
        </p:nvSpPr>
        <p:spPr>
          <a:xfrm>
            <a:off x="6902440" y="4473777"/>
            <a:ext cx="3416320" cy="1557349"/>
          </a:xfrm>
          <a:prstGeom prst="rect">
            <a:avLst/>
          </a:prstGeom>
          <a:noFill/>
        </p:spPr>
        <p:txBody>
          <a:bodyPr wrap="none" rtlCol="0">
            <a:spAutoFit/>
          </a:bodyPr>
          <a:lstStyle/>
          <a:p>
            <a:pPr lvl="0" algn="ctr" defTabSz="914400" fontAlgn="base">
              <a:spcBef>
                <a:spcPct val="20000"/>
              </a:spcBef>
              <a:spcAft>
                <a:spcPct val="0"/>
              </a:spcAft>
            </a:pPr>
            <a:r>
              <a:rPr kumimoji="1" lang="zh-TW" altLang="en-US" sz="2800" dirty="0" smtClean="0">
                <a:latin typeface="標楷體" panose="03000509000000000000" pitchFamily="65" charset="-120"/>
                <a:ea typeface="標楷體" panose="03000509000000000000" pitchFamily="65" charset="-120"/>
              </a:rPr>
              <a:t>陳軒竹</a:t>
            </a:r>
            <a:r>
              <a:rPr kumimoji="1" lang="en-US" altLang="zh-TW" sz="2800" dirty="0" smtClean="0">
                <a:latin typeface="標楷體" panose="03000509000000000000" pitchFamily="65" charset="-120"/>
                <a:ea typeface="標楷體" panose="03000509000000000000" pitchFamily="65" charset="-120"/>
              </a:rPr>
              <a:t>(</a:t>
            </a:r>
            <a:r>
              <a:rPr kumimoji="1" lang="zh-TW" altLang="en-US" sz="2800" dirty="0" smtClean="0">
                <a:latin typeface="標楷體" panose="03000509000000000000" pitchFamily="65" charset="-120"/>
                <a:ea typeface="標楷體" panose="03000509000000000000" pitchFamily="65" charset="-120"/>
              </a:rPr>
              <a:t>軒竹</a:t>
            </a:r>
            <a:r>
              <a:rPr kumimoji="1" lang="en-US" altLang="zh-TW" sz="2800" dirty="0" smtClean="0">
                <a:latin typeface="標楷體" panose="03000509000000000000" pitchFamily="65" charset="-120"/>
                <a:ea typeface="標楷體" panose="03000509000000000000" pitchFamily="65" charset="-120"/>
              </a:rPr>
              <a:t>)</a:t>
            </a:r>
          </a:p>
          <a:p>
            <a:pPr lvl="0" algn="ctr" defTabSz="914400" fontAlgn="base">
              <a:spcBef>
                <a:spcPct val="20000"/>
              </a:spcBef>
              <a:spcAft>
                <a:spcPct val="0"/>
              </a:spcAft>
            </a:pPr>
            <a:r>
              <a:rPr kumimoji="1" lang="zh-TW" altLang="en-US" sz="2800" dirty="0" smtClean="0">
                <a:latin typeface="標楷體" panose="03000509000000000000" pitchFamily="65" charset="-120"/>
                <a:ea typeface="標楷體" panose="03000509000000000000" pitchFamily="65" charset="-120"/>
              </a:rPr>
              <a:t>網路學習科技研究所</a:t>
            </a:r>
            <a:endParaRPr kumimoji="1" lang="zh-TW" altLang="en-US" sz="2800" dirty="0">
              <a:latin typeface="標楷體" panose="03000509000000000000" pitchFamily="65" charset="-120"/>
              <a:ea typeface="標楷體" panose="03000509000000000000" pitchFamily="65" charset="-120"/>
            </a:endParaRPr>
          </a:p>
          <a:p>
            <a:pPr lvl="0" algn="ctr" defTabSz="914400" fontAlgn="base">
              <a:spcBef>
                <a:spcPct val="20000"/>
              </a:spcBef>
              <a:spcAft>
                <a:spcPct val="0"/>
              </a:spcAft>
            </a:pPr>
            <a:r>
              <a:rPr kumimoji="1" lang="en-US" altLang="zh-TW" sz="2800" dirty="0" smtClean="0">
                <a:latin typeface="標楷體" panose="03000509000000000000" pitchFamily="65" charset="-120"/>
                <a:ea typeface="標楷體" panose="03000509000000000000" pitchFamily="65" charset="-120"/>
                <a:hlinkClick r:id="rId3"/>
              </a:rPr>
              <a:t>leo91716@gmail.com</a:t>
            </a:r>
            <a:endParaRPr kumimoji="1" lang="zh-TW" altLang="en-US" sz="2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0252531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a:t>
            </a:r>
            <a:r>
              <a:rPr lang="zh-TW" altLang="en-US">
                <a:latin typeface="標楷體" panose="03000509000000000000" pitchFamily="65" charset="-120"/>
                <a:ea typeface="標楷體" panose="03000509000000000000" pitchFamily="65" charset="-120"/>
              </a:rPr>
              <a:t>純粹挑戰</a:t>
            </a:r>
          </a:p>
        </p:txBody>
      </p:sp>
      <p:sp>
        <p:nvSpPr>
          <p:cNvPr id="13317" name="Rectangle 5"/>
          <p:cNvSpPr>
            <a:spLocks noChangeArrowheads="1"/>
          </p:cNvSpPr>
          <p:nvPr/>
        </p:nvSpPr>
        <p:spPr bwMode="auto">
          <a:xfrm>
            <a:off x="2057400" y="990600"/>
            <a:ext cx="7620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990600" indent="-53340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lvl="1" eaLnBrk="1" hangingPunct="1"/>
            <a:r>
              <a:rPr lang="zh-TW" altLang="en-US" sz="2400" u="sng">
                <a:latin typeface="標楷體" panose="03000509000000000000" pitchFamily="65" charset="-120"/>
                <a:ea typeface="標楷體" panose="03000509000000000000" pitchFamily="65" charset="-120"/>
              </a:rPr>
              <a:t>空間認知挑戰</a:t>
            </a:r>
            <a:r>
              <a:rPr lang="zh-TW" altLang="en-US" sz="2400">
                <a:latin typeface="標楷體" panose="03000509000000000000" pitchFamily="65" charset="-120"/>
                <a:ea typeface="標楷體" panose="03000509000000000000" pitchFamily="65" charset="-120"/>
              </a:rPr>
              <a:t>：</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通常是隱性挑戰。可被視為記憶挑戰與推理挑戰的混合類型。主要見於飛行模擬與</a:t>
            </a:r>
            <a:r>
              <a:rPr lang="en-US" altLang="zh-TW" sz="2000">
                <a:latin typeface="標楷體" panose="03000509000000000000" pitchFamily="65" charset="-120"/>
                <a:ea typeface="標楷體" panose="03000509000000000000" pitchFamily="65" charset="-120"/>
              </a:rPr>
              <a:t>3D</a:t>
            </a:r>
            <a:r>
              <a:rPr lang="zh-TW" altLang="en-US" sz="2000">
                <a:latin typeface="標楷體" panose="03000509000000000000" pitchFamily="65" charset="-120"/>
                <a:ea typeface="標楷體" panose="03000509000000000000" pitchFamily="65" charset="-120"/>
              </a:rPr>
              <a:t>戰鬥遊戲。</a:t>
            </a:r>
          </a:p>
          <a:p>
            <a:pPr lvl="1" eaLnBrk="1" hangingPunct="1"/>
            <a:endParaRPr lang="zh-TW" altLang="en-US" sz="2000">
              <a:latin typeface="標楷體" panose="03000509000000000000" pitchFamily="65" charset="-120"/>
              <a:ea typeface="標楷體" panose="03000509000000000000" pitchFamily="65" charset="-120"/>
            </a:endParaRPr>
          </a:p>
          <a:p>
            <a:pPr eaLnBrk="1" hangingPunct="1">
              <a:buFontTx/>
              <a:buNone/>
            </a:pPr>
            <a:endParaRPr lang="en-US" altLang="zh-TW" sz="2400">
              <a:latin typeface="標楷體" panose="03000509000000000000" pitchFamily="65" charset="-120"/>
              <a:ea typeface="標楷體" panose="03000509000000000000" pitchFamily="65" charset="-120"/>
            </a:endParaRPr>
          </a:p>
        </p:txBody>
      </p:sp>
      <p:grpSp>
        <p:nvGrpSpPr>
          <p:cNvPr id="2" name="Group 24"/>
          <p:cNvGrpSpPr>
            <a:grpSpLocks/>
          </p:cNvGrpSpPr>
          <p:nvPr/>
        </p:nvGrpSpPr>
        <p:grpSpPr bwMode="auto">
          <a:xfrm>
            <a:off x="2676525" y="2133600"/>
            <a:ext cx="3048000" cy="1905000"/>
            <a:chOff x="384" y="1236"/>
            <a:chExt cx="1920" cy="1200"/>
          </a:xfrm>
        </p:grpSpPr>
        <p:pic>
          <p:nvPicPr>
            <p:cNvPr id="11275" name="Picture 11" descr="Snake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1236"/>
              <a:ext cx="1920"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7" name="Rectangle 15"/>
            <p:cNvSpPr>
              <a:spLocks noChangeArrowheads="1"/>
            </p:cNvSpPr>
            <p:nvPr/>
          </p:nvSpPr>
          <p:spPr bwMode="auto">
            <a:xfrm>
              <a:off x="384" y="1248"/>
              <a:ext cx="641"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(Snakes)</a:t>
              </a:r>
            </a:p>
          </p:txBody>
        </p:sp>
      </p:grpSp>
      <p:grpSp>
        <p:nvGrpSpPr>
          <p:cNvPr id="3" name="Group 27"/>
          <p:cNvGrpSpPr>
            <a:grpSpLocks/>
          </p:cNvGrpSpPr>
          <p:nvPr/>
        </p:nvGrpSpPr>
        <p:grpSpPr bwMode="auto">
          <a:xfrm>
            <a:off x="6119814" y="2924175"/>
            <a:ext cx="3686175" cy="2622550"/>
            <a:chOff x="3600" y="2572"/>
            <a:chExt cx="2322" cy="1652"/>
          </a:xfrm>
        </p:grpSpPr>
        <p:pic>
          <p:nvPicPr>
            <p:cNvPr id="11273" name="Picture 20" descr="screen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2604"/>
              <a:ext cx="2160" cy="1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3" name="Rectangle 21"/>
            <p:cNvSpPr>
              <a:spLocks noChangeArrowheads="1"/>
            </p:cNvSpPr>
            <p:nvPr/>
          </p:nvSpPr>
          <p:spPr bwMode="auto">
            <a:xfrm>
              <a:off x="5176" y="2572"/>
              <a:ext cx="746"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(Quake 3)</a:t>
              </a:r>
            </a:p>
          </p:txBody>
        </p:sp>
      </p:grpSp>
      <p:grpSp>
        <p:nvGrpSpPr>
          <p:cNvPr id="4" name="Group 26"/>
          <p:cNvGrpSpPr>
            <a:grpSpLocks/>
          </p:cNvGrpSpPr>
          <p:nvPr/>
        </p:nvGrpSpPr>
        <p:grpSpPr bwMode="auto">
          <a:xfrm>
            <a:off x="2751140" y="4221164"/>
            <a:ext cx="3351213" cy="2555875"/>
            <a:chOff x="3072" y="1200"/>
            <a:chExt cx="2111" cy="1610"/>
          </a:xfrm>
        </p:grpSpPr>
        <p:pic>
          <p:nvPicPr>
            <p:cNvPr id="11271" name="Picture 18" descr="flightsimulator412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 y="1235"/>
              <a:ext cx="1968" cy="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5" name="Rectangle 23"/>
            <p:cNvSpPr>
              <a:spLocks noChangeArrowheads="1"/>
            </p:cNvSpPr>
            <p:nvPr/>
          </p:nvSpPr>
          <p:spPr bwMode="auto">
            <a:xfrm>
              <a:off x="4040" y="1200"/>
              <a:ext cx="1143"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(Flight Simulator)</a:t>
              </a:r>
            </a:p>
          </p:txBody>
        </p:sp>
      </p:grpSp>
      <p:sp>
        <p:nvSpPr>
          <p:cNvPr id="5" name="投影片編號版面配置區 4"/>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3522789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31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a:t>
            </a:r>
            <a:r>
              <a:rPr lang="zh-TW" altLang="en-US">
                <a:latin typeface="標楷體" panose="03000509000000000000" pitchFamily="65" charset="-120"/>
                <a:ea typeface="標楷體" panose="03000509000000000000" pitchFamily="65" charset="-120"/>
              </a:rPr>
              <a:t>純粹挑戰</a:t>
            </a:r>
          </a:p>
        </p:txBody>
      </p:sp>
      <p:sp>
        <p:nvSpPr>
          <p:cNvPr id="12293" name="Rectangle 5"/>
          <p:cNvSpPr>
            <a:spLocks noChangeArrowheads="1"/>
          </p:cNvSpPr>
          <p:nvPr/>
        </p:nvSpPr>
        <p:spPr bwMode="auto">
          <a:xfrm>
            <a:off x="2057400" y="998538"/>
            <a:ext cx="785495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990600" indent="-53340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lvl="1" eaLnBrk="1" hangingPunct="1"/>
            <a:r>
              <a:rPr lang="zh-TW" altLang="en-US" sz="2400" u="sng">
                <a:latin typeface="標楷體" panose="03000509000000000000" pitchFamily="65" charset="-120"/>
                <a:ea typeface="標楷體" panose="03000509000000000000" pitchFamily="65" charset="-120"/>
              </a:rPr>
              <a:t>協調挑戰</a:t>
            </a:r>
            <a:r>
              <a:rPr lang="zh-TW" altLang="en-US" sz="2400">
                <a:latin typeface="標楷體" panose="03000509000000000000" pitchFamily="65" charset="-120"/>
                <a:ea typeface="標楷體" panose="03000509000000000000" pitchFamily="65" charset="-120"/>
              </a:rPr>
              <a:t>：</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測驗玩家執行許多協同動作的能力，很少以純粹形式存在。</a:t>
            </a:r>
          </a:p>
          <a:p>
            <a:pPr eaLnBrk="1" hangingPunct="1">
              <a:buFontTx/>
              <a:buNone/>
            </a:pPr>
            <a:endParaRPr lang="en-US" altLang="zh-TW" sz="2400">
              <a:latin typeface="標楷體" panose="03000509000000000000" pitchFamily="65" charset="-120"/>
              <a:ea typeface="標楷體" panose="03000509000000000000" pitchFamily="65" charset="-120"/>
            </a:endParaRPr>
          </a:p>
        </p:txBody>
      </p:sp>
      <p:pic>
        <p:nvPicPr>
          <p:cNvPr id="12297" name="Picture 9" descr="mario_bow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7814" y="1989139"/>
            <a:ext cx="2486025"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8"/>
          <p:cNvGrpSpPr>
            <a:grpSpLocks/>
          </p:cNvGrpSpPr>
          <p:nvPr/>
        </p:nvGrpSpPr>
        <p:grpSpPr bwMode="auto">
          <a:xfrm>
            <a:off x="6600825" y="2781301"/>
            <a:ext cx="3092450" cy="2009776"/>
            <a:chOff x="3290" y="3007"/>
            <a:chExt cx="1948" cy="1266"/>
          </a:xfrm>
        </p:grpSpPr>
        <p:pic>
          <p:nvPicPr>
            <p:cNvPr id="4" name="Picture 18" descr="BIG-SCREEN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 y="3007"/>
              <a:ext cx="1894" cy="1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8" name="Rectangle 20"/>
            <p:cNvSpPr>
              <a:spLocks noChangeArrowheads="1"/>
            </p:cNvSpPr>
            <p:nvPr/>
          </p:nvSpPr>
          <p:spPr bwMode="auto">
            <a:xfrm>
              <a:off x="4775" y="4060"/>
              <a:ext cx="463"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(KOF)</a:t>
              </a:r>
            </a:p>
          </p:txBody>
        </p:sp>
      </p:grpSp>
      <p:grpSp>
        <p:nvGrpSpPr>
          <p:cNvPr id="3" name="Group 27"/>
          <p:cNvGrpSpPr>
            <a:grpSpLocks/>
          </p:cNvGrpSpPr>
          <p:nvPr/>
        </p:nvGrpSpPr>
        <p:grpSpPr bwMode="auto">
          <a:xfrm>
            <a:off x="2743201" y="4224338"/>
            <a:ext cx="3522663" cy="2590799"/>
            <a:chOff x="897" y="2497"/>
            <a:chExt cx="2219" cy="1632"/>
          </a:xfrm>
        </p:grpSpPr>
        <p:pic>
          <p:nvPicPr>
            <p:cNvPr id="12295" name="Picture 22" descr="6598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7" y="2497"/>
              <a:ext cx="2175" cy="1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11" name="Rectangle 23"/>
            <p:cNvSpPr>
              <a:spLocks noChangeArrowheads="1"/>
            </p:cNvSpPr>
            <p:nvPr/>
          </p:nvSpPr>
          <p:spPr bwMode="auto">
            <a:xfrm>
              <a:off x="2643" y="3916"/>
              <a:ext cx="473"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(GP3)</a:t>
              </a:r>
            </a:p>
          </p:txBody>
        </p:sp>
      </p:grpSp>
      <p:sp>
        <p:nvSpPr>
          <p:cNvPr id="5" name="投影片編號版面配置區 4"/>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4388795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22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a:t>
            </a:r>
            <a:r>
              <a:rPr lang="zh-TW" altLang="en-US">
                <a:latin typeface="標楷體" panose="03000509000000000000" pitchFamily="65" charset="-120"/>
                <a:ea typeface="標楷體" panose="03000509000000000000" pitchFamily="65" charset="-120"/>
              </a:rPr>
              <a:t>純粹挑戰</a:t>
            </a:r>
          </a:p>
        </p:txBody>
      </p:sp>
      <p:sp>
        <p:nvSpPr>
          <p:cNvPr id="15364" name="Rectangle 4"/>
          <p:cNvSpPr>
            <a:spLocks noChangeArrowheads="1"/>
          </p:cNvSpPr>
          <p:nvPr/>
        </p:nvSpPr>
        <p:spPr bwMode="auto">
          <a:xfrm>
            <a:off x="2514600" y="990600"/>
            <a:ext cx="7620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990600" indent="-53340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u="sng">
                <a:latin typeface="標楷體" panose="03000509000000000000" pitchFamily="65" charset="-120"/>
                <a:ea typeface="標楷體" panose="03000509000000000000" pitchFamily="65" charset="-120"/>
              </a:rPr>
              <a:t>反射</a:t>
            </a:r>
            <a:r>
              <a:rPr lang="en-US" altLang="zh-TW" sz="2400" u="sng">
                <a:latin typeface="標楷體" panose="03000509000000000000" pitchFamily="65" charset="-120"/>
                <a:ea typeface="標楷體" panose="03000509000000000000" pitchFamily="65" charset="-120"/>
              </a:rPr>
              <a:t>/</a:t>
            </a:r>
            <a:r>
              <a:rPr lang="zh-TW" altLang="en-US" sz="2400" u="sng">
                <a:latin typeface="標楷體" panose="03000509000000000000" pitchFamily="65" charset="-120"/>
                <a:ea typeface="標楷體" panose="03000509000000000000" pitchFamily="65" charset="-120"/>
              </a:rPr>
              <a:t>反應時間挑戰</a:t>
            </a:r>
            <a:r>
              <a:rPr lang="zh-TW" altLang="en-US" sz="2400">
                <a:latin typeface="標楷體" panose="03000509000000000000" pitchFamily="65" charset="-120"/>
                <a:ea typeface="標楷體" panose="03000509000000000000" pitchFamily="65" charset="-120"/>
              </a:rPr>
              <a:t>：</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測驗玩家控制時間差的能力，大部分動作遊戲的要素之一。通常與協調挑戰結合。</a:t>
            </a:r>
          </a:p>
          <a:p>
            <a:pPr lvl="1" eaLnBrk="1" hangingPunct="1"/>
            <a:endParaRPr lang="zh-TW" altLang="en-US" sz="2000">
              <a:latin typeface="標楷體" panose="03000509000000000000" pitchFamily="65" charset="-120"/>
              <a:ea typeface="標楷體" panose="03000509000000000000" pitchFamily="65" charset="-120"/>
            </a:endParaRPr>
          </a:p>
          <a:p>
            <a:pPr eaLnBrk="1" hangingPunct="1">
              <a:buFontTx/>
              <a:buNone/>
            </a:pPr>
            <a:endParaRPr lang="en-US" altLang="zh-TW" sz="2000">
              <a:latin typeface="標楷體" panose="03000509000000000000" pitchFamily="65" charset="-120"/>
              <a:ea typeface="標楷體" panose="03000509000000000000" pitchFamily="65" charset="-120"/>
            </a:endParaRPr>
          </a:p>
        </p:txBody>
      </p:sp>
      <p:grpSp>
        <p:nvGrpSpPr>
          <p:cNvPr id="2" name="Group 34"/>
          <p:cNvGrpSpPr>
            <a:grpSpLocks/>
          </p:cNvGrpSpPr>
          <p:nvPr/>
        </p:nvGrpSpPr>
        <p:grpSpPr bwMode="auto">
          <a:xfrm>
            <a:off x="3505200" y="2646363"/>
            <a:ext cx="2362200" cy="2438400"/>
            <a:chOff x="1248" y="1200"/>
            <a:chExt cx="1488" cy="1536"/>
          </a:xfrm>
        </p:grpSpPr>
        <p:pic>
          <p:nvPicPr>
            <p:cNvPr id="1332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8" y="1200"/>
              <a:ext cx="1440"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2" name="Rectangle 12"/>
            <p:cNvSpPr>
              <a:spLocks noChangeArrowheads="1"/>
            </p:cNvSpPr>
            <p:nvPr/>
          </p:nvSpPr>
          <p:spPr bwMode="auto">
            <a:xfrm>
              <a:off x="2014" y="2524"/>
              <a:ext cx="72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a:solidFill>
                    <a:srgbClr val="FFFFFF"/>
                  </a:solidFill>
                </a:rPr>
                <a:t>(Centipede)</a:t>
              </a:r>
            </a:p>
          </p:txBody>
        </p:sp>
      </p:grpSp>
      <p:grpSp>
        <p:nvGrpSpPr>
          <p:cNvPr id="3" name="Group 33"/>
          <p:cNvGrpSpPr>
            <a:grpSpLocks/>
          </p:cNvGrpSpPr>
          <p:nvPr/>
        </p:nvGrpSpPr>
        <p:grpSpPr bwMode="auto">
          <a:xfrm>
            <a:off x="6019801" y="2614614"/>
            <a:ext cx="3649663" cy="2439987"/>
            <a:chOff x="2832" y="1180"/>
            <a:chExt cx="2299" cy="1537"/>
          </a:xfrm>
        </p:grpSpPr>
        <p:pic>
          <p:nvPicPr>
            <p:cNvPr id="13319" name="Picture 14" descr="rockm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 y="1205"/>
              <a:ext cx="2160"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5" name="Rectangle 15"/>
            <p:cNvSpPr>
              <a:spLocks noChangeArrowheads="1"/>
            </p:cNvSpPr>
            <p:nvPr/>
          </p:nvSpPr>
          <p:spPr bwMode="auto">
            <a:xfrm>
              <a:off x="4320" y="1180"/>
              <a:ext cx="811"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(Rockman)</a:t>
              </a:r>
            </a:p>
          </p:txBody>
        </p:sp>
      </p:grpSp>
      <p:sp>
        <p:nvSpPr>
          <p:cNvPr id="15388" name="Rectangle 28"/>
          <p:cNvSpPr>
            <a:spLocks noChangeArrowheads="1"/>
          </p:cNvSpPr>
          <p:nvPr/>
        </p:nvSpPr>
        <p:spPr bwMode="auto">
          <a:xfrm>
            <a:off x="4724400" y="2514601"/>
            <a:ext cx="6967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3386674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536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499"/>
                                          </p:stCondLst>
                                        </p:cTn>
                                        <p:tgtEl>
                                          <p:spTgt spid="15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utoUpdateAnimBg="0"/>
      <p:bldP spid="153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a:t>
            </a:r>
            <a:r>
              <a:rPr lang="zh-TW" altLang="en-US">
                <a:latin typeface="標楷體" panose="03000509000000000000" pitchFamily="65" charset="-120"/>
                <a:ea typeface="標楷體" panose="03000509000000000000" pitchFamily="65" charset="-120"/>
              </a:rPr>
              <a:t>純粹挑戰</a:t>
            </a:r>
          </a:p>
        </p:txBody>
      </p:sp>
      <p:sp>
        <p:nvSpPr>
          <p:cNvPr id="14339" name="Rectangle 6"/>
          <p:cNvSpPr>
            <a:spLocks noChangeArrowheads="1"/>
          </p:cNvSpPr>
          <p:nvPr/>
        </p:nvSpPr>
        <p:spPr bwMode="auto">
          <a:xfrm>
            <a:off x="1524000" y="21288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14344" name="Rectangle 8"/>
          <p:cNvSpPr>
            <a:spLocks noChangeArrowheads="1"/>
          </p:cNvSpPr>
          <p:nvPr/>
        </p:nvSpPr>
        <p:spPr bwMode="auto">
          <a:xfrm>
            <a:off x="2286000" y="1219200"/>
            <a:ext cx="5638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990600" indent="-53340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u="sng">
                <a:latin typeface="標楷體" panose="03000509000000000000" pitchFamily="65" charset="-120"/>
                <a:ea typeface="標楷體" panose="03000509000000000000" pitchFamily="65" charset="-120"/>
              </a:rPr>
              <a:t>體能挑戰</a:t>
            </a:r>
            <a:r>
              <a:rPr lang="zh-TW" altLang="en-US" sz="2400">
                <a:latin typeface="標楷體" panose="03000509000000000000" pitchFamily="65" charset="-120"/>
                <a:ea typeface="標楷體" panose="03000509000000000000" pitchFamily="65" charset="-120"/>
              </a:rPr>
              <a:t>：</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極少見於遊戲中。通常需要額外周邊設備。</a:t>
            </a:r>
          </a:p>
          <a:p>
            <a:pPr lvl="1" eaLnBrk="1" hangingPunct="1"/>
            <a:endParaRPr lang="zh-TW" altLang="en-US" sz="2400">
              <a:latin typeface="標楷體" panose="03000509000000000000" pitchFamily="65" charset="-120"/>
              <a:ea typeface="標楷體" panose="03000509000000000000" pitchFamily="65" charset="-120"/>
            </a:endParaRPr>
          </a:p>
          <a:p>
            <a:pPr eaLnBrk="1" hangingPunct="1">
              <a:buFontTx/>
              <a:buNone/>
            </a:pPr>
            <a:endParaRPr lang="en-US" altLang="zh-TW" sz="2400">
              <a:latin typeface="標楷體" panose="03000509000000000000" pitchFamily="65" charset="-120"/>
              <a:ea typeface="標楷體" panose="03000509000000000000" pitchFamily="65" charset="-120"/>
            </a:endParaRPr>
          </a:p>
        </p:txBody>
      </p:sp>
      <p:pic>
        <p:nvPicPr>
          <p:cNvPr id="14359" name="Picture 23" descr="alpine_ski_racer">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810000"/>
            <a:ext cx="32004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1"/>
          <p:cNvGrpSpPr>
            <a:grpSpLocks/>
          </p:cNvGrpSpPr>
          <p:nvPr/>
        </p:nvGrpSpPr>
        <p:grpSpPr bwMode="auto">
          <a:xfrm>
            <a:off x="5607050" y="1689100"/>
            <a:ext cx="4953000" cy="2171700"/>
            <a:chOff x="2688" y="948"/>
            <a:chExt cx="3120" cy="1368"/>
          </a:xfrm>
        </p:grpSpPr>
        <p:pic>
          <p:nvPicPr>
            <p:cNvPr id="14347" name="Picture 25" descr="dr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8" y="1344"/>
              <a:ext cx="1296" cy="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8" name="Picture 29" descr="010538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4" y="948"/>
              <a:ext cx="1824"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49"/>
          <p:cNvGrpSpPr>
            <a:grpSpLocks/>
          </p:cNvGrpSpPr>
          <p:nvPr/>
        </p:nvGrpSpPr>
        <p:grpSpPr bwMode="auto">
          <a:xfrm>
            <a:off x="1524000" y="2743201"/>
            <a:ext cx="3181350" cy="3990975"/>
            <a:chOff x="0" y="1728"/>
            <a:chExt cx="2004" cy="2514"/>
          </a:xfrm>
        </p:grpSpPr>
        <p:pic>
          <p:nvPicPr>
            <p:cNvPr id="4" name="Picture 47" descr="homep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2270"/>
              <a:ext cx="912" cy="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35" descr="Dance Dance Revoluti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216"/>
              <a:ext cx="1368" cy="1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6" name="Picture 45" descr="DDR Pad"/>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 y="1728"/>
              <a:ext cx="1188"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投影片編號版面配置區 4"/>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19697753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4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43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4"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遊戲性─挑戰的應用 </a:t>
            </a:r>
          </a:p>
        </p:txBody>
      </p:sp>
      <p:sp>
        <p:nvSpPr>
          <p:cNvPr id="17413" name="Rectangle 5"/>
          <p:cNvSpPr>
            <a:spLocks noChangeArrowheads="1"/>
          </p:cNvSpPr>
          <p:nvPr/>
        </p:nvSpPr>
        <p:spPr bwMode="auto">
          <a:xfrm>
            <a:off x="2514600" y="1981200"/>
            <a:ext cx="6934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a:latin typeface="標楷體" panose="03000509000000000000" pitchFamily="65" charset="-120"/>
                <a:ea typeface="標楷體" panose="03000509000000000000" pitchFamily="65" charset="-120"/>
              </a:rPr>
              <a:t>競賽：</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趕在其他人之前完成某些事。可以是和平或衝突的競爭。時間壓力會影響玩家策略思考。</a:t>
            </a:r>
          </a:p>
        </p:txBody>
      </p:sp>
      <p:pic>
        <p:nvPicPr>
          <p:cNvPr id="17434" name="Picture 26" descr="75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3581400"/>
            <a:ext cx="32766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6" name="Picture 28" descr="71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581400"/>
            <a:ext cx="32766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0" name="Text Box 32"/>
          <p:cNvSpPr txBox="1">
            <a:spLocks noChangeArrowheads="1"/>
          </p:cNvSpPr>
          <p:nvPr/>
        </p:nvSpPr>
        <p:spPr bwMode="auto">
          <a:xfrm>
            <a:off x="2895600" y="1019175"/>
            <a:ext cx="65532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lnSpc>
                <a:spcPct val="90000"/>
              </a:lnSpc>
              <a:buSzTx/>
              <a:buFontTx/>
              <a:buNone/>
            </a:pPr>
            <a:r>
              <a:rPr lang="zh-TW" altLang="en-US" sz="2400">
                <a:latin typeface="標楷體" panose="03000509000000000000" pitchFamily="65" charset="-120"/>
                <a:ea typeface="標楷體" panose="03000509000000000000" pitchFamily="65" charset="-120"/>
              </a:rPr>
              <a:t>結合一種以上的挑戰類型，且應用到某個特定的遊戲性狀況或風格上。</a:t>
            </a:r>
          </a:p>
          <a:p>
            <a:pPr eaLnBrk="1" hangingPunct="1">
              <a:spcBef>
                <a:spcPct val="0"/>
              </a:spcBef>
              <a:buSzTx/>
              <a:buFontTx/>
              <a:buNone/>
            </a:pPr>
            <a:endParaRPr lang="en-US" altLang="zh-TW" sz="2400"/>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572412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4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74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7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autoUpdateAnimBg="0"/>
      <p:bldP spid="1744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遊戲性─挑戰的應用 </a:t>
            </a:r>
          </a:p>
        </p:txBody>
      </p:sp>
      <p:sp>
        <p:nvSpPr>
          <p:cNvPr id="32785" name="Rectangle 17"/>
          <p:cNvSpPr>
            <a:spLocks noChangeArrowheads="1"/>
          </p:cNvSpPr>
          <p:nvPr/>
        </p:nvSpPr>
        <p:spPr bwMode="auto">
          <a:xfrm>
            <a:off x="2514600" y="1219200"/>
            <a:ext cx="67818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a:latin typeface="標楷體" panose="03000509000000000000" pitchFamily="65" charset="-120"/>
                <a:ea typeface="標楷體" panose="03000509000000000000" pitchFamily="65" charset="-120"/>
              </a:rPr>
              <a:t>謎題：</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主要是智能上的挑戰，玩家必須先了解物件間的關係。要用猜的才能解開的，是設計不良的謎題。</a:t>
            </a:r>
          </a:p>
        </p:txBody>
      </p:sp>
      <p:pic>
        <p:nvPicPr>
          <p:cNvPr id="32792" name="Picture 24" descr="sstudio_incredmachco_ss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667001"/>
            <a:ext cx="4343400"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9"/>
          <p:cNvGrpSpPr>
            <a:grpSpLocks/>
          </p:cNvGrpSpPr>
          <p:nvPr/>
        </p:nvGrpSpPr>
        <p:grpSpPr bwMode="auto">
          <a:xfrm>
            <a:off x="1828800" y="2667000"/>
            <a:ext cx="4038600" cy="3581400"/>
            <a:chOff x="192" y="1680"/>
            <a:chExt cx="2544" cy="2256"/>
          </a:xfrm>
        </p:grpSpPr>
        <p:sp>
          <p:nvSpPr>
            <p:cNvPr id="16391" name="Rectangle 26"/>
            <p:cNvSpPr>
              <a:spLocks noChangeArrowheads="1"/>
            </p:cNvSpPr>
            <p:nvPr/>
          </p:nvSpPr>
          <p:spPr bwMode="auto">
            <a:xfrm>
              <a:off x="192" y="3724"/>
              <a:ext cx="143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a:solidFill>
                    <a:srgbClr val="4D4D4D"/>
                  </a:solidFill>
                </a:rPr>
                <a:t>(The Incredible Machine)</a:t>
              </a:r>
            </a:p>
          </p:txBody>
        </p:sp>
        <p:pic>
          <p:nvPicPr>
            <p:cNvPr id="16392" name="Picture 28" descr="{B75951DA-E764-41F1-93DB-F1973273D7A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680"/>
              <a:ext cx="2544" cy="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投影片編號版面配置區 1"/>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9566146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78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32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5"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遊戲性─挑戰的應用 </a:t>
            </a:r>
          </a:p>
        </p:txBody>
      </p:sp>
      <p:sp>
        <p:nvSpPr>
          <p:cNvPr id="17412" name="Rectangle 17"/>
          <p:cNvSpPr>
            <a:spLocks noChangeArrowheads="1"/>
          </p:cNvSpPr>
          <p:nvPr/>
        </p:nvSpPr>
        <p:spPr bwMode="auto">
          <a:xfrm>
            <a:off x="2514600" y="1066800"/>
            <a:ext cx="6781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a:latin typeface="標楷體" panose="03000509000000000000" pitchFamily="65" charset="-120"/>
                <a:ea typeface="標楷體" panose="03000509000000000000" pitchFamily="65" charset="-120"/>
              </a:rPr>
              <a:t>探索：</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玩家喜歡進入新領域，看新東西，但是必須有挑戰，否則就成了「觀光」。常見障礙有門鎖、陷阱、迷宮、傳送點等。</a:t>
            </a:r>
          </a:p>
        </p:txBody>
      </p:sp>
      <p:sp>
        <p:nvSpPr>
          <p:cNvPr id="17413" name="Rectangle 19"/>
          <p:cNvSpPr>
            <a:spLocks noChangeArrowheads="1"/>
          </p:cNvSpPr>
          <p:nvPr/>
        </p:nvSpPr>
        <p:spPr bwMode="auto">
          <a:xfrm>
            <a:off x="1108075" y="21034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17414" name="Rectangle 20"/>
          <p:cNvSpPr>
            <a:spLocks noChangeArrowheads="1"/>
          </p:cNvSpPr>
          <p:nvPr/>
        </p:nvSpPr>
        <p:spPr bwMode="auto">
          <a:xfrm>
            <a:off x="1108075" y="21034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grpSp>
        <p:nvGrpSpPr>
          <p:cNvPr id="17415" name="Group 35"/>
          <p:cNvGrpSpPr>
            <a:grpSpLocks/>
          </p:cNvGrpSpPr>
          <p:nvPr/>
        </p:nvGrpSpPr>
        <p:grpSpPr bwMode="auto">
          <a:xfrm>
            <a:off x="5638800" y="2209800"/>
            <a:ext cx="3429000" cy="2643188"/>
            <a:chOff x="1728" y="1248"/>
            <a:chExt cx="2304" cy="1776"/>
          </a:xfrm>
        </p:grpSpPr>
        <p:pic>
          <p:nvPicPr>
            <p:cNvPr id="17419" name="Picture 33" descr="ulti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 y="1296"/>
              <a:ext cx="2304"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Rectangle 34"/>
            <p:cNvSpPr>
              <a:spLocks noChangeArrowheads="1"/>
            </p:cNvSpPr>
            <p:nvPr/>
          </p:nvSpPr>
          <p:spPr bwMode="auto">
            <a:xfrm>
              <a:off x="1872" y="1248"/>
              <a:ext cx="135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a:solidFill>
                    <a:srgbClr val="FFFFFF"/>
                  </a:solidFill>
                </a:rPr>
                <a:t>(Ultima Underground)</a:t>
              </a:r>
            </a:p>
          </p:txBody>
        </p:sp>
      </p:grpSp>
      <p:grpSp>
        <p:nvGrpSpPr>
          <p:cNvPr id="17416" name="Group 36"/>
          <p:cNvGrpSpPr>
            <a:grpSpLocks/>
          </p:cNvGrpSpPr>
          <p:nvPr/>
        </p:nvGrpSpPr>
        <p:grpSpPr bwMode="auto">
          <a:xfrm>
            <a:off x="7010400" y="4267201"/>
            <a:ext cx="3657600" cy="2608263"/>
            <a:chOff x="3413" y="2598"/>
            <a:chExt cx="2347" cy="1734"/>
          </a:xfrm>
        </p:grpSpPr>
        <p:pic>
          <p:nvPicPr>
            <p:cNvPr id="17417" name="Picture 30" descr="sod_screen_shot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6" y="2598"/>
              <a:ext cx="2304" cy="1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8" name="Rectangle 31"/>
            <p:cNvSpPr>
              <a:spLocks noChangeArrowheads="1"/>
            </p:cNvSpPr>
            <p:nvPr/>
          </p:nvSpPr>
          <p:spPr bwMode="auto">
            <a:xfrm>
              <a:off x="3413" y="4108"/>
              <a:ext cx="2195"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a:solidFill>
                    <a:srgbClr val="FFFFFF"/>
                  </a:solidFill>
                </a:rPr>
                <a:t>(Indiana Jones and the spear of destiny)</a:t>
              </a:r>
            </a:p>
          </p:txBody>
        </p:sp>
      </p:grpSp>
      <p:sp>
        <p:nvSpPr>
          <p:cNvPr id="2" name="投影片編號版面配置區 1"/>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9491153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遊戲性─挑戰的應用 </a:t>
            </a:r>
          </a:p>
        </p:txBody>
      </p:sp>
      <p:sp>
        <p:nvSpPr>
          <p:cNvPr id="18435" name="Rectangle 4"/>
          <p:cNvSpPr>
            <a:spLocks noChangeArrowheads="1"/>
          </p:cNvSpPr>
          <p:nvPr/>
        </p:nvSpPr>
        <p:spPr bwMode="auto">
          <a:xfrm>
            <a:off x="1524000" y="21288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18437" name="Rectangle 22"/>
          <p:cNvSpPr>
            <a:spLocks noChangeArrowheads="1"/>
          </p:cNvSpPr>
          <p:nvPr/>
        </p:nvSpPr>
        <p:spPr bwMode="auto">
          <a:xfrm>
            <a:off x="2057400" y="1295400"/>
            <a:ext cx="7391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990600" indent="-533400">
              <a:spcBef>
                <a:spcPct val="20000"/>
              </a:spcBef>
              <a:buSzPct val="150000"/>
              <a:buBlip>
                <a:blip r:embed="rId2"/>
              </a:buBlip>
              <a:defRPr sz="2800">
                <a:solidFill>
                  <a:schemeClr val="tx1"/>
                </a:solidFill>
                <a:latin typeface="Times New Roman" panose="02020603050405020304" pitchFamily="18" charset="0"/>
              </a:defRPr>
            </a:lvl2pPr>
            <a:lvl3pPr marL="1371600" indent="-4572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lvl="1" eaLnBrk="1" hangingPunct="1"/>
            <a:r>
              <a:rPr lang="zh-TW" altLang="en-US" sz="2400">
                <a:latin typeface="標楷體" panose="03000509000000000000" pitchFamily="65" charset="-120"/>
                <a:ea typeface="標楷體" panose="03000509000000000000" pitchFamily="65" charset="-120"/>
              </a:rPr>
              <a:t>衝突：</a:t>
            </a:r>
            <a:r>
              <a:rPr lang="zh-TW" altLang="en-US" sz="2000">
                <a:latin typeface="標楷體" panose="03000509000000000000" pitchFamily="65" charset="-120"/>
                <a:ea typeface="標楷體" panose="03000509000000000000" pitchFamily="65" charset="-120"/>
              </a:rPr>
              <a:t>與對手爭輸贏，打敗對方的方法。有不同的行動規模、發生速度與勝利條件複雜度。</a:t>
            </a:r>
          </a:p>
          <a:p>
            <a:pPr lvl="2" eaLnBrk="1" hangingPunct="1"/>
            <a:r>
              <a:rPr lang="zh-TW" altLang="en-US" sz="2000">
                <a:latin typeface="標楷體" panose="03000509000000000000" pitchFamily="65" charset="-120"/>
                <a:ea typeface="標楷體" panose="03000509000000000000" pitchFamily="65" charset="-120"/>
              </a:rPr>
              <a:t>策略</a:t>
            </a:r>
            <a:r>
              <a:rPr lang="en-US" altLang="zh-TW" sz="2000">
                <a:latin typeface="標楷體" panose="03000509000000000000" pitchFamily="65" charset="-120"/>
                <a:ea typeface="標楷體" panose="03000509000000000000" pitchFamily="65" charset="-120"/>
              </a:rPr>
              <a:t>(Strategy)</a:t>
            </a:r>
            <a:r>
              <a:rPr lang="zh-TW" altLang="en-US" sz="2000">
                <a:latin typeface="標楷體" panose="03000509000000000000" pitchFamily="65" charset="-120"/>
                <a:ea typeface="標楷體" panose="03000509000000000000" pitchFamily="65" charset="-120"/>
              </a:rPr>
              <a:t>：精神層次的計劃行為。通常還包含機率與資訊短缺等元素。</a:t>
            </a:r>
          </a:p>
          <a:p>
            <a:pPr lvl="2" eaLnBrk="1" hangingPunct="1"/>
            <a:r>
              <a:rPr lang="zh-TW" altLang="en-US" sz="2000">
                <a:latin typeface="標楷體" panose="03000509000000000000" pitchFamily="65" charset="-120"/>
                <a:ea typeface="標楷體" panose="03000509000000000000" pitchFamily="65" charset="-120"/>
              </a:rPr>
              <a:t>戰術</a:t>
            </a:r>
            <a:r>
              <a:rPr lang="en-US" altLang="zh-TW" sz="2000">
                <a:latin typeface="標楷體" panose="03000509000000000000" pitchFamily="65" charset="-120"/>
                <a:ea typeface="標楷體" panose="03000509000000000000" pitchFamily="65" charset="-120"/>
              </a:rPr>
              <a:t>(Tactics)</a:t>
            </a:r>
            <a:r>
              <a:rPr lang="zh-TW" altLang="en-US" sz="2000">
                <a:latin typeface="標楷體" panose="03000509000000000000" pitchFamily="65" charset="-120"/>
                <a:ea typeface="標楷體" panose="03000509000000000000" pitchFamily="65" charset="-120"/>
              </a:rPr>
              <a:t>：執行計劃，多少與突發事件與狀況反應有關。</a:t>
            </a:r>
          </a:p>
        </p:txBody>
      </p:sp>
      <p:grpSp>
        <p:nvGrpSpPr>
          <p:cNvPr id="18438" name="Group 29"/>
          <p:cNvGrpSpPr>
            <a:grpSpLocks/>
          </p:cNvGrpSpPr>
          <p:nvPr/>
        </p:nvGrpSpPr>
        <p:grpSpPr bwMode="auto">
          <a:xfrm>
            <a:off x="6172200" y="3473450"/>
            <a:ext cx="4495800" cy="3384550"/>
            <a:chOff x="2928" y="2188"/>
            <a:chExt cx="2832" cy="2132"/>
          </a:xfrm>
        </p:grpSpPr>
        <p:pic>
          <p:nvPicPr>
            <p:cNvPr id="18442" name="Picture 27" descr="Rainy nig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2196"/>
              <a:ext cx="2832" cy="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Rectangle 28"/>
            <p:cNvSpPr>
              <a:spLocks noChangeArrowheads="1"/>
            </p:cNvSpPr>
            <p:nvPr/>
          </p:nvSpPr>
          <p:spPr bwMode="auto">
            <a:xfrm>
              <a:off x="4822" y="2188"/>
              <a:ext cx="93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a:solidFill>
                    <a:srgbClr val="FFFFFF"/>
                  </a:solidFill>
                </a:rPr>
                <a:t>(Deadly Dozen)</a:t>
              </a:r>
            </a:p>
          </p:txBody>
        </p:sp>
      </p:grpSp>
      <p:grpSp>
        <p:nvGrpSpPr>
          <p:cNvPr id="18439" name="Group 34"/>
          <p:cNvGrpSpPr>
            <a:grpSpLocks/>
          </p:cNvGrpSpPr>
          <p:nvPr/>
        </p:nvGrpSpPr>
        <p:grpSpPr bwMode="auto">
          <a:xfrm>
            <a:off x="1828800" y="3429000"/>
            <a:ext cx="4114800" cy="3429000"/>
            <a:chOff x="192" y="2112"/>
            <a:chExt cx="2592" cy="2160"/>
          </a:xfrm>
        </p:grpSpPr>
        <p:pic>
          <p:nvPicPr>
            <p:cNvPr id="18440" name="Picture 33" descr="129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2112"/>
              <a:ext cx="1728"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31" descr="129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6" y="3120"/>
              <a:ext cx="1728"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投影片編號版面配置區 1"/>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226807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遊戲性─挑戰的應用 </a:t>
            </a:r>
          </a:p>
        </p:txBody>
      </p:sp>
      <p:sp>
        <p:nvSpPr>
          <p:cNvPr id="19459" name="Rectangle 3"/>
          <p:cNvSpPr>
            <a:spLocks noChangeArrowheads="1"/>
          </p:cNvSpPr>
          <p:nvPr/>
        </p:nvSpPr>
        <p:spPr bwMode="auto">
          <a:xfrm>
            <a:off x="1524000" y="21288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19461" name="Rectangle 18"/>
          <p:cNvSpPr>
            <a:spLocks noChangeArrowheads="1"/>
          </p:cNvSpPr>
          <p:nvPr/>
        </p:nvSpPr>
        <p:spPr bwMode="auto">
          <a:xfrm>
            <a:off x="1905000" y="1524000"/>
            <a:ext cx="5867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990600" indent="-533400">
              <a:spcBef>
                <a:spcPct val="20000"/>
              </a:spcBef>
              <a:buSzPct val="150000"/>
              <a:buBlip>
                <a:blip r:embed="rId2"/>
              </a:buBlip>
              <a:defRPr sz="2800">
                <a:solidFill>
                  <a:schemeClr val="tx1"/>
                </a:solidFill>
                <a:latin typeface="Times New Roman" panose="02020603050405020304" pitchFamily="18" charset="0"/>
              </a:defRPr>
            </a:lvl2pPr>
            <a:lvl3pPr marL="1371600" indent="-4572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lvl="1" eaLnBrk="1" hangingPunct="1"/>
            <a:r>
              <a:rPr lang="zh-TW" altLang="en-US" sz="2400" dirty="0">
                <a:latin typeface="標楷體" panose="03000509000000000000" pitchFamily="65" charset="-120"/>
                <a:ea typeface="標楷體" panose="03000509000000000000" pitchFamily="65" charset="-120"/>
              </a:rPr>
              <a:t>經濟：</a:t>
            </a:r>
            <a:r>
              <a:rPr lang="zh-TW" altLang="en-US" sz="2000" dirty="0">
                <a:latin typeface="標楷體" panose="03000509000000000000" pitchFamily="65" charset="-120"/>
                <a:ea typeface="標楷體" panose="03000509000000000000" pitchFamily="65" charset="-120"/>
              </a:rPr>
              <a:t>系統內的資源流動。</a:t>
            </a:r>
          </a:p>
          <a:p>
            <a:pPr lvl="2" eaLnBrk="1" hangingPunct="1"/>
            <a:r>
              <a:rPr lang="zh-TW" altLang="en-US" sz="2000" dirty="0">
                <a:latin typeface="標楷體" panose="03000509000000000000" pitchFamily="65" charset="-120"/>
                <a:ea typeface="標楷體" panose="03000509000000000000" pitchFamily="65" charset="-120"/>
              </a:rPr>
              <a:t>單純地累積，如 </a:t>
            </a:r>
            <a:r>
              <a:rPr lang="en-US" altLang="zh-TW" sz="2000" dirty="0">
                <a:latin typeface="標楷體" panose="03000509000000000000" pitchFamily="65" charset="-120"/>
                <a:ea typeface="標楷體" panose="03000509000000000000" pitchFamily="65" charset="-120"/>
              </a:rPr>
              <a:t>Monopoly</a:t>
            </a:r>
          </a:p>
          <a:p>
            <a:pPr lvl="2" eaLnBrk="1" hangingPunct="1"/>
            <a:r>
              <a:rPr lang="zh-TW" altLang="en-US" sz="2000" dirty="0">
                <a:latin typeface="標楷體" panose="03000509000000000000" pitchFamily="65" charset="-120"/>
                <a:ea typeface="標楷體" panose="03000509000000000000" pitchFamily="65" charset="-120"/>
              </a:rPr>
              <a:t>平衡經濟體系，如 </a:t>
            </a:r>
            <a:r>
              <a:rPr lang="en-US" altLang="zh-TW" sz="2000" dirty="0">
                <a:latin typeface="標楷體" panose="03000509000000000000" pitchFamily="65" charset="-120"/>
                <a:ea typeface="標楷體" panose="03000509000000000000" pitchFamily="65" charset="-120"/>
              </a:rPr>
              <a:t>The Settlers</a:t>
            </a:r>
          </a:p>
          <a:p>
            <a:pPr lvl="2" eaLnBrk="1" hangingPunct="1"/>
            <a:r>
              <a:rPr lang="zh-TW" altLang="en-US" sz="2000" dirty="0">
                <a:latin typeface="標楷體" panose="03000509000000000000" pitchFamily="65" charset="-120"/>
                <a:ea typeface="標楷體" panose="03000509000000000000" pitchFamily="65" charset="-120"/>
              </a:rPr>
              <a:t>照顧一個</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群</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人或生物，如 </a:t>
            </a:r>
            <a:r>
              <a:rPr lang="en-US" altLang="zh-TW" sz="2000" dirty="0">
                <a:latin typeface="標楷體" panose="03000509000000000000" pitchFamily="65" charset="-120"/>
                <a:ea typeface="標楷體" panose="03000509000000000000" pitchFamily="65" charset="-120"/>
              </a:rPr>
              <a:t>Caesar</a:t>
            </a:r>
          </a:p>
          <a:p>
            <a:pPr lvl="2" eaLnBrk="1" hangingPunct="1"/>
            <a:endParaRPr lang="en-US" altLang="zh-TW" sz="2000" dirty="0">
              <a:latin typeface="標楷體" panose="03000509000000000000" pitchFamily="65" charset="-120"/>
              <a:ea typeface="標楷體" panose="03000509000000000000" pitchFamily="65" charset="-120"/>
            </a:endParaRPr>
          </a:p>
        </p:txBody>
      </p:sp>
      <p:grpSp>
        <p:nvGrpSpPr>
          <p:cNvPr id="19462" name="Group 33"/>
          <p:cNvGrpSpPr>
            <a:grpSpLocks/>
          </p:cNvGrpSpPr>
          <p:nvPr/>
        </p:nvGrpSpPr>
        <p:grpSpPr bwMode="auto">
          <a:xfrm>
            <a:off x="6934201" y="4057650"/>
            <a:ext cx="3738563" cy="2800350"/>
            <a:chOff x="3408" y="2556"/>
            <a:chExt cx="2355" cy="1764"/>
          </a:xfrm>
        </p:grpSpPr>
        <p:pic>
          <p:nvPicPr>
            <p:cNvPr id="19467" name="Picture 25" descr="Screen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 y="2556"/>
              <a:ext cx="2352" cy="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8" name="Rectangle 29"/>
            <p:cNvSpPr>
              <a:spLocks noChangeArrowheads="1"/>
            </p:cNvSpPr>
            <p:nvPr/>
          </p:nvSpPr>
          <p:spPr bwMode="auto">
            <a:xfrm>
              <a:off x="4944" y="2572"/>
              <a:ext cx="8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a:solidFill>
                    <a:srgbClr val="FFFFFF"/>
                  </a:solidFill>
                </a:rPr>
                <a:t>(The Settlers)</a:t>
              </a:r>
            </a:p>
          </p:txBody>
        </p:sp>
      </p:grpSp>
      <p:grpSp>
        <p:nvGrpSpPr>
          <p:cNvPr id="19463" name="Group 31"/>
          <p:cNvGrpSpPr>
            <a:grpSpLocks/>
          </p:cNvGrpSpPr>
          <p:nvPr/>
        </p:nvGrpSpPr>
        <p:grpSpPr bwMode="auto">
          <a:xfrm>
            <a:off x="1905000" y="3733800"/>
            <a:ext cx="4724400" cy="2971800"/>
            <a:chOff x="336" y="1872"/>
            <a:chExt cx="2976" cy="1872"/>
          </a:xfrm>
        </p:grpSpPr>
        <p:pic>
          <p:nvPicPr>
            <p:cNvPr id="19464" name="Picture 21" descr="monoptyc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2089"/>
              <a:ext cx="2160" cy="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23" descr="monopoly-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 y="1872"/>
              <a:ext cx="1152"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Rectangle 30"/>
            <p:cNvSpPr>
              <a:spLocks noChangeArrowheads="1"/>
            </p:cNvSpPr>
            <p:nvPr/>
          </p:nvSpPr>
          <p:spPr bwMode="auto">
            <a:xfrm>
              <a:off x="1488" y="1872"/>
              <a:ext cx="73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dirty="0"/>
                <a:t>(Monopoly)</a:t>
              </a:r>
            </a:p>
          </p:txBody>
        </p:sp>
      </p:grpSp>
      <p:sp>
        <p:nvSpPr>
          <p:cNvPr id="2" name="投影片編號版面配置區 1"/>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4106188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209800" y="381000"/>
            <a:ext cx="7772400" cy="1143000"/>
          </a:xfrm>
        </p:spPr>
        <p:txBody>
          <a:bodyPr/>
          <a:lstStyle/>
          <a:p>
            <a:pPr eaLnBrk="1" hangingPunct="1"/>
            <a:r>
              <a:rPr lang="zh-TW" altLang="en-US" sz="4000" b="1">
                <a:latin typeface="標楷體" panose="03000509000000000000" pitchFamily="65" charset="-120"/>
                <a:ea typeface="標楷體" panose="03000509000000000000" pitchFamily="65" charset="-120"/>
              </a:rPr>
              <a:t>遊戲平衡</a:t>
            </a:r>
            <a:r>
              <a:rPr lang="en-US" altLang="zh-TW" sz="2000" b="1">
                <a:latin typeface="標楷體" panose="03000509000000000000" pitchFamily="65" charset="-120"/>
                <a:ea typeface="標楷體" panose="03000509000000000000" pitchFamily="65" charset="-120"/>
              </a:rPr>
              <a:t>(by Dave Morris &amp; Andrew Rollings)</a:t>
            </a:r>
            <a:r>
              <a:rPr lang="en-US" altLang="zh-TW" sz="4000">
                <a:latin typeface="標楷體" panose="03000509000000000000" pitchFamily="65" charset="-120"/>
                <a:ea typeface="標楷體" panose="03000509000000000000" pitchFamily="65" charset="-120"/>
              </a:rPr>
              <a:t> </a:t>
            </a:r>
            <a:endParaRPr lang="en-US" altLang="zh-TW" sz="2400">
              <a:latin typeface="標楷體" panose="03000509000000000000" pitchFamily="65" charset="-120"/>
              <a:ea typeface="標楷體" panose="03000509000000000000" pitchFamily="65" charset="-120"/>
            </a:endParaRPr>
          </a:p>
        </p:txBody>
      </p:sp>
      <p:sp>
        <p:nvSpPr>
          <p:cNvPr id="20483" name="Rectangle 3"/>
          <p:cNvSpPr>
            <a:spLocks noGrp="1" noChangeArrowheads="1"/>
          </p:cNvSpPr>
          <p:nvPr>
            <p:ph idx="1"/>
          </p:nvPr>
        </p:nvSpPr>
        <p:spPr>
          <a:xfrm>
            <a:off x="2351088" y="1412875"/>
            <a:ext cx="7162800" cy="4114800"/>
          </a:xfrm>
        </p:spPr>
        <p:txBody>
          <a:bodyPr>
            <a:normAutofit fontScale="92500" lnSpcReduction="10000"/>
          </a:bodyPr>
          <a:lstStyle/>
          <a:p>
            <a:pPr marL="609600" indent="-609600">
              <a:lnSpc>
                <a:spcPct val="90000"/>
              </a:lnSpc>
              <a:buSzTx/>
              <a:buFontTx/>
              <a:buAutoNum type="arabicPeriod"/>
            </a:pPr>
            <a:r>
              <a:rPr lang="zh-TW" altLang="en-US" sz="2400" b="1">
                <a:latin typeface="標楷體" panose="03000509000000000000" pitchFamily="65" charset="-120"/>
                <a:ea typeface="標楷體" panose="03000509000000000000" pitchFamily="65" charset="-120"/>
              </a:rPr>
              <a:t>玩者與玩者平衡</a:t>
            </a:r>
          </a:p>
          <a:p>
            <a:pPr marL="990600" lvl="1" indent="-533400">
              <a:lnSpc>
                <a:spcPct val="90000"/>
              </a:lnSpc>
            </a:pPr>
            <a:r>
              <a:rPr lang="zh-TW" altLang="en-US" sz="2000">
                <a:latin typeface="標楷體" panose="03000509000000000000" pitchFamily="65" charset="-120"/>
                <a:ea typeface="標楷體" panose="03000509000000000000" pitchFamily="65" charset="-120"/>
              </a:rPr>
              <a:t>確保對稱性，不讓玩者操控以外的因素影響最後結果。</a:t>
            </a:r>
          </a:p>
          <a:p>
            <a:pPr marL="990600" lvl="1" indent="-533400">
              <a:lnSpc>
                <a:spcPct val="90000"/>
              </a:lnSpc>
            </a:pPr>
            <a:r>
              <a:rPr lang="zh-TW" altLang="en-US" sz="2000">
                <a:latin typeface="標楷體" panose="03000509000000000000" pitchFamily="65" charset="-120"/>
                <a:ea typeface="標楷體" panose="03000509000000000000" pitchFamily="65" charset="-120"/>
              </a:rPr>
              <a:t>玩者初始條件相同。</a:t>
            </a:r>
          </a:p>
          <a:p>
            <a:pPr marL="990600" lvl="1" indent="-533400">
              <a:lnSpc>
                <a:spcPct val="90000"/>
              </a:lnSpc>
            </a:pPr>
            <a:r>
              <a:rPr lang="zh-TW" altLang="en-US" sz="2000">
                <a:latin typeface="標楷體" panose="03000509000000000000" pitchFamily="65" charset="-120"/>
                <a:ea typeface="標楷體" panose="03000509000000000000" pitchFamily="65" charset="-120"/>
              </a:rPr>
              <a:t>避免一開始的設定成為左右戰局的關鍵。 </a:t>
            </a:r>
          </a:p>
          <a:p>
            <a:pPr marL="990600" lvl="1" indent="-533400">
              <a:lnSpc>
                <a:spcPct val="90000"/>
              </a:lnSpc>
            </a:pPr>
            <a:r>
              <a:rPr lang="zh-TW" altLang="en-US" sz="2000">
                <a:latin typeface="標楷體" panose="03000509000000000000" pitchFamily="65" charset="-120"/>
                <a:ea typeface="標楷體" panose="03000509000000000000" pitchFamily="65" charset="-120"/>
              </a:rPr>
              <a:t>困難的是讓每一位玩者有不同的選擇，又能維持平衡。 </a:t>
            </a:r>
          </a:p>
          <a:p>
            <a:pPr marL="609600" indent="-609600">
              <a:lnSpc>
                <a:spcPct val="90000"/>
              </a:lnSpc>
              <a:buSzTx/>
              <a:buFontTx/>
              <a:buAutoNum type="arabicPeriod"/>
            </a:pPr>
            <a:r>
              <a:rPr lang="zh-TW" altLang="en-US" sz="2400" b="1">
                <a:latin typeface="標楷體" panose="03000509000000000000" pitchFamily="65" charset="-120"/>
                <a:ea typeface="標楷體" panose="03000509000000000000" pitchFamily="65" charset="-120"/>
              </a:rPr>
              <a:t>玩者與遊戲性平衡 </a:t>
            </a:r>
            <a:endParaRPr lang="zh-TW" altLang="en-US" sz="2400">
              <a:latin typeface="標楷體" panose="03000509000000000000" pitchFamily="65" charset="-120"/>
              <a:ea typeface="標楷體" panose="03000509000000000000" pitchFamily="65" charset="-120"/>
            </a:endParaRPr>
          </a:p>
          <a:p>
            <a:pPr marL="990600" lvl="1" indent="-533400">
              <a:lnSpc>
                <a:spcPct val="90000"/>
              </a:lnSpc>
            </a:pPr>
            <a:r>
              <a:rPr lang="zh-TW" altLang="en-US" sz="2000">
                <a:latin typeface="標楷體" panose="03000509000000000000" pitchFamily="65" charset="-120"/>
                <a:ea typeface="標楷體" panose="03000509000000000000" pitchFamily="65" charset="-120"/>
              </a:rPr>
              <a:t>平衡玩者的進步曲線。</a:t>
            </a:r>
          </a:p>
          <a:p>
            <a:pPr marL="990600" lvl="1" indent="-533400">
              <a:lnSpc>
                <a:spcPct val="90000"/>
              </a:lnSpc>
            </a:pPr>
            <a:r>
              <a:rPr lang="zh-TW" altLang="en-US" sz="2000">
                <a:latin typeface="標楷體" panose="03000509000000000000" pitchFamily="65" charset="-120"/>
                <a:ea typeface="標楷體" panose="03000509000000000000" pitchFamily="65" charset="-120"/>
              </a:rPr>
              <a:t>三條規則：</a:t>
            </a:r>
          </a:p>
          <a:p>
            <a:pPr marL="1371600" lvl="2" indent="-457200">
              <a:lnSpc>
                <a:spcPct val="90000"/>
              </a:lnSpc>
              <a:buSzTx/>
              <a:buFontTx/>
              <a:buAutoNum type="arabicPeriod"/>
            </a:pPr>
            <a:r>
              <a:rPr lang="zh-TW" altLang="en-US" sz="1800">
                <a:latin typeface="標楷體" panose="03000509000000000000" pitchFamily="65" charset="-120"/>
                <a:ea typeface="標楷體" panose="03000509000000000000" pitchFamily="65" charset="-120"/>
              </a:rPr>
              <a:t>獎勵玩者：當玩者學到新東西而能運用時，需要給予獎勵以抵銷之前的沮喪。</a:t>
            </a:r>
          </a:p>
          <a:p>
            <a:pPr marL="1371600" lvl="2" indent="-457200">
              <a:lnSpc>
                <a:spcPct val="90000"/>
              </a:lnSpc>
              <a:buSzTx/>
              <a:buFontTx/>
              <a:buAutoNum type="arabicPeriod"/>
            </a:pPr>
            <a:r>
              <a:rPr lang="zh-TW" altLang="en-US" sz="1800">
                <a:latin typeface="標楷體" panose="03000509000000000000" pitchFamily="65" charset="-120"/>
                <a:ea typeface="標楷體" panose="03000509000000000000" pitchFamily="65" charset="-120"/>
              </a:rPr>
              <a:t>讓機器做工：別讓玩者作不用腦筋的雜事。</a:t>
            </a:r>
          </a:p>
          <a:p>
            <a:pPr marL="1371600" lvl="2" indent="-457200">
              <a:lnSpc>
                <a:spcPct val="90000"/>
              </a:lnSpc>
              <a:buSzTx/>
              <a:buFontTx/>
              <a:buAutoNum type="arabicPeriod"/>
            </a:pPr>
            <a:r>
              <a:rPr lang="zh-TW" altLang="en-US" sz="1800">
                <a:latin typeface="標楷體" panose="03000509000000000000" pitchFamily="65" charset="-120"/>
                <a:ea typeface="標楷體" panose="03000509000000000000" pitchFamily="65" charset="-120"/>
              </a:rPr>
              <a:t>玩遊戲，而不是與遊戲對抗：需要用</a:t>
            </a:r>
            <a:r>
              <a:rPr lang="en-US" altLang="zh-TW" sz="1800">
                <a:latin typeface="標楷體" panose="03000509000000000000" pitchFamily="65" charset="-120"/>
                <a:ea typeface="標楷體" panose="03000509000000000000" pitchFamily="65" charset="-120"/>
              </a:rPr>
              <a:t>SL</a:t>
            </a:r>
            <a:r>
              <a:rPr lang="zh-TW" altLang="en-US" sz="1800">
                <a:latin typeface="標楷體" panose="03000509000000000000" pitchFamily="65" charset="-120"/>
                <a:ea typeface="標楷體" panose="03000509000000000000" pitchFamily="65" charset="-120"/>
              </a:rPr>
              <a:t>大法才能進展的遊戲，在基礎上都有缺陷。</a:t>
            </a:r>
          </a:p>
          <a:p>
            <a:pPr marL="990600" lvl="1" indent="-533400">
              <a:lnSpc>
                <a:spcPct val="90000"/>
              </a:lnSpc>
            </a:pPr>
            <a:r>
              <a:rPr lang="en-US" altLang="zh-TW" sz="2000">
                <a:latin typeface="標楷體" panose="03000509000000000000" pitchFamily="65" charset="-120"/>
                <a:ea typeface="標楷體" panose="03000509000000000000" pitchFamily="65" charset="-120"/>
              </a:rPr>
              <a:t>Easy to learn, difficult to master</a:t>
            </a: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24878483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209800" y="3810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人們玩遊戲的動機</a:t>
            </a:r>
            <a:r>
              <a:rPr lang="en-US" altLang="zh-TW" sz="2400">
                <a:latin typeface="標楷體" panose="03000509000000000000" pitchFamily="65" charset="-120"/>
                <a:ea typeface="標楷體" panose="03000509000000000000" pitchFamily="65" charset="-120"/>
              </a:rPr>
              <a:t>(by Chris Crawford)</a:t>
            </a:r>
            <a:r>
              <a:rPr lang="en-US" altLang="zh-TW" smtClean="0">
                <a:latin typeface="標楷體" panose="03000509000000000000" pitchFamily="65" charset="-120"/>
                <a:ea typeface="標楷體" panose="03000509000000000000" pitchFamily="65" charset="-120"/>
              </a:rPr>
              <a:t> </a:t>
            </a:r>
          </a:p>
        </p:txBody>
      </p:sp>
      <p:sp>
        <p:nvSpPr>
          <p:cNvPr id="1027" name="Rectangle 3"/>
          <p:cNvSpPr>
            <a:spLocks noGrp="1" noChangeArrowheads="1"/>
          </p:cNvSpPr>
          <p:nvPr>
            <p:ph idx="1"/>
          </p:nvPr>
        </p:nvSpPr>
        <p:spPr/>
        <p:txBody>
          <a:bodyPr>
            <a:normAutofit/>
          </a:bodyPr>
          <a:lstStyle/>
          <a:p>
            <a:pPr marL="609600" indent="-609600"/>
            <a:r>
              <a:rPr lang="zh-TW" altLang="en-US" sz="2400" dirty="0">
                <a:latin typeface="標楷體" panose="03000509000000000000" pitchFamily="65" charset="-120"/>
                <a:ea typeface="標楷體" panose="03000509000000000000" pitchFamily="65" charset="-120"/>
              </a:rPr>
              <a:t>所有遊戲的最古老、基本、重要的動機─</a:t>
            </a:r>
            <a:r>
              <a:rPr lang="zh-TW" altLang="en-US" sz="2400" b="1" dirty="0">
                <a:solidFill>
                  <a:srgbClr val="FF0000"/>
                </a:solidFill>
                <a:latin typeface="標楷體" panose="03000509000000000000" pitchFamily="65" charset="-120"/>
                <a:ea typeface="標楷體" panose="03000509000000000000" pitchFamily="65" charset="-120"/>
              </a:rPr>
              <a:t>學習</a:t>
            </a:r>
          </a:p>
          <a:p>
            <a:pPr marL="609600" indent="-609600"/>
            <a:r>
              <a:rPr lang="zh-TW" altLang="en-US" sz="2400" dirty="0">
                <a:latin typeface="標楷體" panose="03000509000000000000" pitchFamily="65" charset="-120"/>
                <a:ea typeface="標楷體" panose="03000509000000000000" pitchFamily="65" charset="-120"/>
              </a:rPr>
              <a:t>次要動機：</a:t>
            </a:r>
          </a:p>
          <a:p>
            <a:pPr marL="990600" lvl="1" indent="-533400">
              <a:buSzTx/>
              <a:buFontTx/>
              <a:buAutoNum type="arabicPeriod"/>
            </a:pPr>
            <a:r>
              <a:rPr lang="zh-TW" altLang="en-US" sz="2000" dirty="0">
                <a:latin typeface="標楷體" panose="03000509000000000000" pitchFamily="65" charset="-120"/>
                <a:ea typeface="標楷體" panose="03000509000000000000" pitchFamily="65" charset="-120"/>
              </a:rPr>
              <a:t>滿足想像、暫離現實 </a:t>
            </a:r>
            <a:r>
              <a:rPr lang="en-US" altLang="zh-TW" sz="2000" dirty="0">
                <a:latin typeface="標楷體" panose="03000509000000000000" pitchFamily="65" charset="-120"/>
                <a:ea typeface="標楷體" panose="03000509000000000000" pitchFamily="65" charset="-120"/>
              </a:rPr>
              <a:t>(Fantasy/Exploration)  </a:t>
            </a:r>
          </a:p>
          <a:p>
            <a:pPr marL="990600" lvl="1" indent="-533400">
              <a:buSzTx/>
              <a:buFontTx/>
              <a:buAutoNum type="arabicPeriod"/>
            </a:pPr>
            <a:r>
              <a:rPr lang="zh-TW" altLang="en-US" sz="2000" dirty="0">
                <a:latin typeface="標楷體" panose="03000509000000000000" pitchFamily="65" charset="-120"/>
                <a:ea typeface="標楷體" panose="03000509000000000000" pitchFamily="65" charset="-120"/>
              </a:rPr>
              <a:t>安全地進行反社會行為 </a:t>
            </a:r>
            <a:r>
              <a:rPr lang="en-US" altLang="zh-TW" sz="2000" dirty="0">
                <a:latin typeface="標楷體" panose="03000509000000000000" pitchFamily="65" charset="-120"/>
                <a:ea typeface="標楷體" panose="03000509000000000000" pitchFamily="65" charset="-120"/>
              </a:rPr>
              <a:t>(Nose-Thumbing) </a:t>
            </a:r>
          </a:p>
          <a:p>
            <a:pPr marL="990600" lvl="1" indent="-533400">
              <a:buSzTx/>
              <a:buFontTx/>
              <a:buAutoNum type="arabicPeriod"/>
            </a:pPr>
            <a:r>
              <a:rPr lang="zh-TW" altLang="en-US" sz="2000" dirty="0">
                <a:latin typeface="標楷體" panose="03000509000000000000" pitchFamily="65" charset="-120"/>
                <a:ea typeface="標楷體" panose="03000509000000000000" pitchFamily="65" charset="-120"/>
              </a:rPr>
              <a:t>展現實力 </a:t>
            </a:r>
            <a:r>
              <a:rPr lang="en-US" altLang="zh-TW" sz="2000" dirty="0">
                <a:latin typeface="標楷體" panose="03000509000000000000" pitchFamily="65" charset="-120"/>
                <a:ea typeface="標楷體" panose="03000509000000000000" pitchFamily="65" charset="-120"/>
              </a:rPr>
              <a:t>(Proving Oneself) </a:t>
            </a:r>
            <a:r>
              <a:rPr lang="zh-TW" altLang="en-US" sz="20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看能力 </a:t>
            </a:r>
            <a:r>
              <a:rPr lang="en-US" altLang="zh-TW" sz="1600" dirty="0">
                <a:latin typeface="標楷體" panose="03000509000000000000" pitchFamily="65" charset="-120"/>
                <a:ea typeface="標楷體" panose="03000509000000000000" pitchFamily="65" charset="-120"/>
              </a:rPr>
              <a:t>vs. </a:t>
            </a:r>
            <a:r>
              <a:rPr lang="zh-TW" altLang="en-US" sz="1600" dirty="0">
                <a:latin typeface="標楷體" panose="03000509000000000000" pitchFamily="65" charset="-120"/>
                <a:ea typeface="標楷體" panose="03000509000000000000" pitchFamily="65" charset="-120"/>
              </a:rPr>
              <a:t>看運氣的遊戲 </a:t>
            </a:r>
          </a:p>
          <a:p>
            <a:pPr marL="990600" lvl="1" indent="-533400">
              <a:buSzTx/>
              <a:buFontTx/>
              <a:buAutoNum type="arabicPeriod"/>
            </a:pPr>
            <a:r>
              <a:rPr lang="zh-TW" altLang="en-US" sz="2000" dirty="0">
                <a:latin typeface="標楷體" panose="03000509000000000000" pitchFamily="65" charset="-120"/>
                <a:ea typeface="標楷體" panose="03000509000000000000" pitchFamily="65" charset="-120"/>
              </a:rPr>
              <a:t>社交潤滑劑 </a:t>
            </a:r>
            <a:r>
              <a:rPr lang="en-US" altLang="zh-TW" sz="2000" dirty="0">
                <a:latin typeface="標楷體" panose="03000509000000000000" pitchFamily="65" charset="-120"/>
                <a:ea typeface="標楷體" panose="03000509000000000000" pitchFamily="65" charset="-120"/>
              </a:rPr>
              <a:t>(Social Lubrication)</a:t>
            </a:r>
            <a:r>
              <a:rPr lang="zh-TW" altLang="en-US" sz="2000" dirty="0">
                <a:latin typeface="標楷體" panose="03000509000000000000" pitchFamily="65" charset="-120"/>
                <a:ea typeface="標楷體" panose="03000509000000000000" pitchFamily="65" charset="-120"/>
              </a:rPr>
              <a:t>：</a:t>
            </a:r>
            <a:r>
              <a:rPr lang="zh-TW" altLang="en-US" sz="1600" dirty="0">
                <a:latin typeface="標楷體" panose="03000509000000000000" pitchFamily="65" charset="-120"/>
                <a:ea typeface="標楷體" panose="03000509000000000000" pitchFamily="65" charset="-120"/>
              </a:rPr>
              <a:t>遊戲本身不是重點。 </a:t>
            </a:r>
          </a:p>
          <a:p>
            <a:pPr marL="990600" lvl="1" indent="-533400">
              <a:buSzTx/>
              <a:buFontTx/>
              <a:buAutoNum type="arabicPeriod"/>
            </a:pPr>
            <a:r>
              <a:rPr lang="zh-TW" altLang="en-US" sz="2000" dirty="0">
                <a:latin typeface="標楷體" panose="03000509000000000000" pitchFamily="65" charset="-120"/>
                <a:ea typeface="標楷體" panose="03000509000000000000" pitchFamily="65" charset="-120"/>
              </a:rPr>
              <a:t>磨練心理</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生理技能 </a:t>
            </a:r>
            <a:r>
              <a:rPr lang="en-US" altLang="zh-TW" sz="2000" dirty="0">
                <a:latin typeface="標楷體" panose="03000509000000000000" pitchFamily="65" charset="-120"/>
                <a:ea typeface="標楷體" panose="03000509000000000000" pitchFamily="65" charset="-120"/>
              </a:rPr>
              <a:t>(Exercise)</a:t>
            </a:r>
          </a:p>
          <a:p>
            <a:pPr marL="990600" lvl="1" indent="-533400">
              <a:buSzTx/>
              <a:buFontTx/>
              <a:buAutoNum type="arabicPeriod"/>
            </a:pPr>
            <a:r>
              <a:rPr lang="zh-TW" altLang="en-US" sz="2000" dirty="0">
                <a:latin typeface="標楷體" panose="03000509000000000000" pitchFamily="65" charset="-120"/>
                <a:ea typeface="標楷體" panose="03000509000000000000" pitchFamily="65" charset="-120"/>
              </a:rPr>
              <a:t>表現人格特性 </a:t>
            </a:r>
            <a:r>
              <a:rPr lang="en-US" altLang="zh-TW" sz="2000" dirty="0">
                <a:latin typeface="標楷體" panose="03000509000000000000" pitchFamily="65" charset="-120"/>
                <a:ea typeface="標楷體" panose="03000509000000000000" pitchFamily="65" charset="-120"/>
              </a:rPr>
              <a:t>(Need for Acknowledgment)</a:t>
            </a:r>
            <a:r>
              <a:rPr lang="zh-TW" altLang="en-US" sz="2000"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好遊戲能反映玩家人格特質。 </a:t>
            </a: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1522623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2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02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2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02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0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build="p" bldLvl="2"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09799" y="304800"/>
            <a:ext cx="8458201" cy="1143000"/>
          </a:xfrm>
        </p:spPr>
        <p:txBody>
          <a:bodyPr>
            <a:normAutofit fontScale="90000"/>
          </a:bodyPr>
          <a:lstStyle/>
          <a:p>
            <a:pPr eaLnBrk="1" hangingPunct="1"/>
            <a:r>
              <a:rPr lang="zh-TW" altLang="en-US" dirty="0">
                <a:latin typeface="標楷體" panose="03000509000000000000" pitchFamily="65" charset="-120"/>
                <a:ea typeface="標楷體" panose="03000509000000000000" pitchFamily="65" charset="-120"/>
              </a:rPr>
              <a:t>遊戲類型</a:t>
            </a:r>
            <a:r>
              <a:rPr lang="en-US" altLang="zh-TW" dirty="0">
                <a:latin typeface="標楷體" panose="03000509000000000000" pitchFamily="65" charset="-120"/>
                <a:ea typeface="標楷體" panose="03000509000000000000" pitchFamily="65" charset="-120"/>
              </a:rPr>
              <a:t>(Game Genders)</a:t>
            </a:r>
            <a:r>
              <a:rPr lang="en-US" altLang="zh-TW" sz="1800" dirty="0">
                <a:latin typeface="標楷體" panose="03000509000000000000" pitchFamily="65" charset="-120"/>
                <a:ea typeface="標楷體" panose="03000509000000000000" pitchFamily="65" charset="-120"/>
              </a:rPr>
              <a:t>(Pedersen p.19)</a:t>
            </a:r>
          </a:p>
        </p:txBody>
      </p:sp>
      <p:sp>
        <p:nvSpPr>
          <p:cNvPr id="21507" name="Rectangle 5"/>
          <p:cNvSpPr>
            <a:spLocks noGrp="1" noChangeArrowheads="1"/>
          </p:cNvSpPr>
          <p:nvPr>
            <p:ph idx="1"/>
          </p:nvPr>
        </p:nvSpPr>
        <p:spPr>
          <a:xfrm>
            <a:off x="2514600" y="1371600"/>
            <a:ext cx="7772400" cy="685800"/>
          </a:xfrm>
        </p:spPr>
        <p:txBody>
          <a:bodyPr>
            <a:normAutofit lnSpcReduction="10000"/>
          </a:bodyPr>
          <a:lstStyle/>
          <a:p>
            <a:pPr eaLnBrk="1" hangingPunct="1">
              <a:lnSpc>
                <a:spcPct val="90000"/>
              </a:lnSpc>
            </a:pPr>
            <a:r>
              <a:rPr lang="en-US" altLang="zh-TW" sz="2400">
                <a:ea typeface="新細明體" panose="02020500000000000000" pitchFamily="18" charset="-120"/>
              </a:rPr>
              <a:t>Action Game</a:t>
            </a:r>
            <a:r>
              <a:rPr lang="zh-TW" altLang="en-US" sz="2400">
                <a:ea typeface="新細明體" panose="02020500000000000000" pitchFamily="18" charset="-120"/>
              </a:rPr>
              <a:t>：手指動個不停的遊戲。</a:t>
            </a:r>
            <a:br>
              <a:rPr lang="zh-TW" altLang="en-US" sz="2400">
                <a:ea typeface="新細明體" panose="02020500000000000000" pitchFamily="18" charset="-120"/>
              </a:rPr>
            </a:br>
            <a:endParaRPr lang="zh-TW" altLang="en-US" sz="2400">
              <a:ea typeface="新細明體" panose="02020500000000000000" pitchFamily="18" charset="-120"/>
            </a:endParaRPr>
          </a:p>
        </p:txBody>
      </p:sp>
      <p:sp>
        <p:nvSpPr>
          <p:cNvPr id="21508" name="Rectangle 14"/>
          <p:cNvSpPr>
            <a:spLocks noChangeArrowheads="1"/>
          </p:cNvSpPr>
          <p:nvPr/>
        </p:nvSpPr>
        <p:spPr bwMode="auto">
          <a:xfrm>
            <a:off x="2224088" y="2228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21509" name="Rectangle 21"/>
          <p:cNvSpPr>
            <a:spLocks noChangeArrowheads="1"/>
          </p:cNvSpPr>
          <p:nvPr/>
        </p:nvSpPr>
        <p:spPr bwMode="auto">
          <a:xfrm>
            <a:off x="2224088" y="22288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grpSp>
        <p:nvGrpSpPr>
          <p:cNvPr id="21510" name="Group 32"/>
          <p:cNvGrpSpPr>
            <a:grpSpLocks/>
          </p:cNvGrpSpPr>
          <p:nvPr/>
        </p:nvGrpSpPr>
        <p:grpSpPr bwMode="auto">
          <a:xfrm>
            <a:off x="1524001" y="1981201"/>
            <a:ext cx="3311525" cy="2138363"/>
            <a:chOff x="0" y="1248"/>
            <a:chExt cx="2086" cy="1347"/>
          </a:xfrm>
        </p:grpSpPr>
        <p:pic>
          <p:nvPicPr>
            <p:cNvPr id="21526" name="Picture 18" descr="107_ph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48"/>
              <a:ext cx="2016" cy="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2" name="Rectangle 26"/>
            <p:cNvSpPr>
              <a:spLocks noChangeArrowheads="1"/>
            </p:cNvSpPr>
            <p:nvPr/>
          </p:nvSpPr>
          <p:spPr bwMode="auto">
            <a:xfrm>
              <a:off x="1536" y="2380"/>
              <a:ext cx="550"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(Sonic)</a:t>
              </a:r>
            </a:p>
          </p:txBody>
        </p:sp>
      </p:grpSp>
      <p:grpSp>
        <p:nvGrpSpPr>
          <p:cNvPr id="21511" name="Group 33"/>
          <p:cNvGrpSpPr>
            <a:grpSpLocks/>
          </p:cNvGrpSpPr>
          <p:nvPr/>
        </p:nvGrpSpPr>
        <p:grpSpPr bwMode="auto">
          <a:xfrm>
            <a:off x="4724400" y="1981201"/>
            <a:ext cx="2908300" cy="2136775"/>
            <a:chOff x="2016" y="1248"/>
            <a:chExt cx="1832" cy="1346"/>
          </a:xfrm>
        </p:grpSpPr>
        <p:pic>
          <p:nvPicPr>
            <p:cNvPr id="21524" name="Picture 23" descr="screensh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1248"/>
              <a:ext cx="1800" cy="1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3" name="Rectangle 27"/>
            <p:cNvSpPr>
              <a:spLocks noChangeArrowheads="1"/>
            </p:cNvSpPr>
            <p:nvPr/>
          </p:nvSpPr>
          <p:spPr bwMode="auto">
            <a:xfrm>
              <a:off x="3298" y="2380"/>
              <a:ext cx="550"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(Sonic)</a:t>
              </a:r>
            </a:p>
          </p:txBody>
        </p:sp>
      </p:grpSp>
      <p:grpSp>
        <p:nvGrpSpPr>
          <p:cNvPr id="21512" name="Group 34"/>
          <p:cNvGrpSpPr>
            <a:grpSpLocks/>
          </p:cNvGrpSpPr>
          <p:nvPr/>
        </p:nvGrpSpPr>
        <p:grpSpPr bwMode="auto">
          <a:xfrm>
            <a:off x="7543801" y="2000250"/>
            <a:ext cx="3487738" cy="2116138"/>
            <a:chOff x="3792" y="1260"/>
            <a:chExt cx="2197" cy="1333"/>
          </a:xfrm>
        </p:grpSpPr>
        <p:pic>
          <p:nvPicPr>
            <p:cNvPr id="21522" name="Picture 25" descr="dn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1260"/>
              <a:ext cx="1776" cy="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4" name="Rectangle 28"/>
            <p:cNvSpPr>
              <a:spLocks noChangeArrowheads="1"/>
            </p:cNvSpPr>
            <p:nvPr/>
          </p:nvSpPr>
          <p:spPr bwMode="auto">
            <a:xfrm>
              <a:off x="3792" y="2380"/>
              <a:ext cx="2197"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(Duke Nuken Manhattan project)</a:t>
              </a:r>
            </a:p>
          </p:txBody>
        </p:sp>
      </p:grpSp>
      <p:grpSp>
        <p:nvGrpSpPr>
          <p:cNvPr id="21513" name="Group 37"/>
          <p:cNvGrpSpPr>
            <a:grpSpLocks/>
          </p:cNvGrpSpPr>
          <p:nvPr/>
        </p:nvGrpSpPr>
        <p:grpSpPr bwMode="auto">
          <a:xfrm>
            <a:off x="7696201" y="4267201"/>
            <a:ext cx="3303588" cy="2243138"/>
            <a:chOff x="3888" y="2688"/>
            <a:chExt cx="2081" cy="1413"/>
          </a:xfrm>
        </p:grpSpPr>
        <p:pic>
          <p:nvPicPr>
            <p:cNvPr id="21520" name="Picture 9" descr="medal-honor-frontline-gc-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2688"/>
              <a:ext cx="1872" cy="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5" name="Rectangle 29"/>
            <p:cNvSpPr>
              <a:spLocks noChangeArrowheads="1"/>
            </p:cNvSpPr>
            <p:nvPr/>
          </p:nvSpPr>
          <p:spPr bwMode="auto">
            <a:xfrm>
              <a:off x="4780" y="3888"/>
              <a:ext cx="1189"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(Medal of Honor)</a:t>
              </a:r>
            </a:p>
          </p:txBody>
        </p:sp>
      </p:grpSp>
      <p:grpSp>
        <p:nvGrpSpPr>
          <p:cNvPr id="21514" name="Group 36"/>
          <p:cNvGrpSpPr>
            <a:grpSpLocks/>
          </p:cNvGrpSpPr>
          <p:nvPr/>
        </p:nvGrpSpPr>
        <p:grpSpPr bwMode="auto">
          <a:xfrm>
            <a:off x="4724400" y="4267201"/>
            <a:ext cx="3181350" cy="2243138"/>
            <a:chOff x="2016" y="2688"/>
            <a:chExt cx="2004" cy="1413"/>
          </a:xfrm>
        </p:grpSpPr>
        <p:pic>
          <p:nvPicPr>
            <p:cNvPr id="21518" name="Picture 11" descr="spiderman-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 y="2688"/>
              <a:ext cx="1872" cy="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6" name="Rectangle 30"/>
            <p:cNvSpPr>
              <a:spLocks noChangeArrowheads="1"/>
            </p:cNvSpPr>
            <p:nvPr/>
          </p:nvSpPr>
          <p:spPr bwMode="auto">
            <a:xfrm>
              <a:off x="3130" y="3888"/>
              <a:ext cx="890"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(Spiderman)</a:t>
              </a:r>
            </a:p>
          </p:txBody>
        </p:sp>
      </p:grpSp>
      <p:grpSp>
        <p:nvGrpSpPr>
          <p:cNvPr id="21515" name="Group 35"/>
          <p:cNvGrpSpPr>
            <a:grpSpLocks/>
          </p:cNvGrpSpPr>
          <p:nvPr/>
        </p:nvGrpSpPr>
        <p:grpSpPr bwMode="auto">
          <a:xfrm>
            <a:off x="1752600" y="4267201"/>
            <a:ext cx="3163888" cy="2243138"/>
            <a:chOff x="144" y="2688"/>
            <a:chExt cx="1993" cy="1413"/>
          </a:xfrm>
        </p:grpSpPr>
        <p:pic>
          <p:nvPicPr>
            <p:cNvPr id="21516" name="Picture 20" descr="devil_may_cry_2_10_bi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 y="2688"/>
              <a:ext cx="1872" cy="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87" name="Rectangle 31"/>
            <p:cNvSpPr>
              <a:spLocks noChangeArrowheads="1"/>
            </p:cNvSpPr>
            <p:nvPr/>
          </p:nvSpPr>
          <p:spPr bwMode="auto">
            <a:xfrm>
              <a:off x="1080" y="3888"/>
              <a:ext cx="1057"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(Devil may cry)</a:t>
              </a:r>
            </a:p>
          </p:txBody>
        </p:sp>
      </p:grpSp>
      <p:sp>
        <p:nvSpPr>
          <p:cNvPr id="2" name="投影片編號版面配置區 1"/>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426929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2209799" y="304800"/>
            <a:ext cx="8458201" cy="1143000"/>
          </a:xfrm>
        </p:spPr>
        <p:txBody>
          <a:bodyPr>
            <a:normAutofit fontScale="90000"/>
          </a:bodyPr>
          <a:lstStyle/>
          <a:p>
            <a:pPr eaLnBrk="1" hangingPunct="1"/>
            <a:r>
              <a:rPr lang="zh-TW" altLang="en-US" dirty="0">
                <a:latin typeface="標楷體" panose="03000509000000000000" pitchFamily="65" charset="-120"/>
                <a:ea typeface="標楷體" panose="03000509000000000000" pitchFamily="65" charset="-120"/>
              </a:rPr>
              <a:t>遊戲類型</a:t>
            </a:r>
            <a:r>
              <a:rPr lang="en-US" altLang="zh-TW" dirty="0">
                <a:latin typeface="標楷體" panose="03000509000000000000" pitchFamily="65" charset="-120"/>
                <a:ea typeface="標楷體" panose="03000509000000000000" pitchFamily="65" charset="-120"/>
              </a:rPr>
              <a:t>(Game Genders)</a:t>
            </a:r>
            <a:r>
              <a:rPr lang="en-US" altLang="zh-TW" sz="1800" dirty="0">
                <a:latin typeface="標楷體" panose="03000509000000000000" pitchFamily="65" charset="-120"/>
                <a:ea typeface="標楷體" panose="03000509000000000000" pitchFamily="65" charset="-120"/>
              </a:rPr>
              <a:t>(Pedersen p.19)</a:t>
            </a:r>
          </a:p>
        </p:txBody>
      </p:sp>
      <p:sp>
        <p:nvSpPr>
          <p:cNvPr id="22531" name="Rectangle 5"/>
          <p:cNvSpPr>
            <a:spLocks noChangeArrowheads="1"/>
          </p:cNvSpPr>
          <p:nvPr/>
        </p:nvSpPr>
        <p:spPr bwMode="auto">
          <a:xfrm>
            <a:off x="2514600" y="13716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en-US" altLang="zh-TW" sz="2400"/>
              <a:t>Adventure Game</a:t>
            </a:r>
            <a:r>
              <a:rPr lang="zh-TW" altLang="en-US" sz="2400"/>
              <a:t>：不斷解迷的旅程。</a:t>
            </a:r>
            <a:br>
              <a:rPr lang="zh-TW" altLang="en-US" sz="2400"/>
            </a:br>
            <a:endParaRPr lang="zh-TW" altLang="en-US" sz="2400"/>
          </a:p>
        </p:txBody>
      </p:sp>
      <p:grpSp>
        <p:nvGrpSpPr>
          <p:cNvPr id="22532" name="Group 42"/>
          <p:cNvGrpSpPr>
            <a:grpSpLocks/>
          </p:cNvGrpSpPr>
          <p:nvPr/>
        </p:nvGrpSpPr>
        <p:grpSpPr bwMode="auto">
          <a:xfrm>
            <a:off x="1752600" y="1968500"/>
            <a:ext cx="4953000" cy="2603500"/>
            <a:chOff x="144" y="1240"/>
            <a:chExt cx="3120" cy="1640"/>
          </a:xfrm>
        </p:grpSpPr>
        <p:pic>
          <p:nvPicPr>
            <p:cNvPr id="22546" name="Picture 8" descr="2182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 y="1296"/>
              <a:ext cx="1123"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7" name="Picture 21" descr="exileImage_10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 y="1240"/>
              <a:ext cx="1632"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8" name="Picture 13" descr="exile_screenshot_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1960"/>
              <a:ext cx="1632"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33" name="Rectangle 29"/>
          <p:cNvSpPr>
            <a:spLocks noChangeArrowheads="1"/>
          </p:cNvSpPr>
          <p:nvPr/>
        </p:nvSpPr>
        <p:spPr bwMode="auto">
          <a:xfrm>
            <a:off x="1714500" y="22399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pic>
        <p:nvPicPr>
          <p:cNvPr id="22534" name="Picture 31" descr="monkeyisla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848226"/>
            <a:ext cx="29718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5" name="Rectangle 32"/>
          <p:cNvSpPr>
            <a:spLocks noChangeArrowheads="1"/>
          </p:cNvSpPr>
          <p:nvPr/>
        </p:nvSpPr>
        <p:spPr bwMode="auto">
          <a:xfrm>
            <a:off x="1804988" y="6397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pic>
        <p:nvPicPr>
          <p:cNvPr id="22536" name="Picture 34" descr="escapemi"/>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91400" y="4248150"/>
            <a:ext cx="3276600" cy="245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7" name="Group 43"/>
          <p:cNvGrpSpPr>
            <a:grpSpLocks/>
          </p:cNvGrpSpPr>
          <p:nvPr/>
        </p:nvGrpSpPr>
        <p:grpSpPr bwMode="auto">
          <a:xfrm>
            <a:off x="6934201" y="2473327"/>
            <a:ext cx="2579688" cy="1795463"/>
            <a:chOff x="3408" y="1558"/>
            <a:chExt cx="1625" cy="1131"/>
          </a:xfrm>
        </p:grpSpPr>
        <p:pic>
          <p:nvPicPr>
            <p:cNvPr id="22544" name="Picture 38" descr="&#10;           Tomb Raider: The Angel of Darkness for PlayStation 2 screensho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08" y="1558"/>
              <a:ext cx="1488" cy="1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9" name="Rectangle 39"/>
            <p:cNvSpPr>
              <a:spLocks noChangeArrowheads="1"/>
            </p:cNvSpPr>
            <p:nvPr/>
          </p:nvSpPr>
          <p:spPr bwMode="auto">
            <a:xfrm>
              <a:off x="4032" y="2476"/>
              <a:ext cx="1001"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(Tomb Raider)</a:t>
              </a:r>
            </a:p>
          </p:txBody>
        </p:sp>
      </p:grpSp>
      <p:grpSp>
        <p:nvGrpSpPr>
          <p:cNvPr id="22538" name="Group 45"/>
          <p:cNvGrpSpPr>
            <a:grpSpLocks/>
          </p:cNvGrpSpPr>
          <p:nvPr/>
        </p:nvGrpSpPr>
        <p:grpSpPr bwMode="auto">
          <a:xfrm>
            <a:off x="1524000" y="4848226"/>
            <a:ext cx="3132138" cy="1857375"/>
            <a:chOff x="0" y="3054"/>
            <a:chExt cx="1973" cy="1170"/>
          </a:xfrm>
        </p:grpSpPr>
        <p:pic>
          <p:nvPicPr>
            <p:cNvPr id="22542" name="Picture 28" descr="shot0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3054"/>
              <a:ext cx="1872"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0" name="Rectangle 40"/>
            <p:cNvSpPr>
              <a:spLocks noChangeArrowheads="1"/>
            </p:cNvSpPr>
            <p:nvPr/>
          </p:nvSpPr>
          <p:spPr bwMode="auto">
            <a:xfrm>
              <a:off x="864" y="3984"/>
              <a:ext cx="1109"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(Monkey Island)</a:t>
              </a:r>
            </a:p>
          </p:txBody>
        </p:sp>
      </p:grpSp>
      <p:grpSp>
        <p:nvGrpSpPr>
          <p:cNvPr id="22539" name="Group 44"/>
          <p:cNvGrpSpPr>
            <a:grpSpLocks/>
          </p:cNvGrpSpPr>
          <p:nvPr/>
        </p:nvGrpSpPr>
        <p:grpSpPr bwMode="auto">
          <a:xfrm>
            <a:off x="8382001" y="1219200"/>
            <a:ext cx="2466975" cy="1714500"/>
            <a:chOff x="4320" y="768"/>
            <a:chExt cx="1554" cy="1080"/>
          </a:xfrm>
        </p:grpSpPr>
        <p:pic>
          <p:nvPicPr>
            <p:cNvPr id="22540" name="Picture 36" descr="lsr2_00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768"/>
              <a:ext cx="1440"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21" name="Rectangle 41"/>
            <p:cNvSpPr>
              <a:spLocks noChangeArrowheads="1"/>
            </p:cNvSpPr>
            <p:nvPr/>
          </p:nvSpPr>
          <p:spPr bwMode="auto">
            <a:xfrm>
              <a:off x="4928" y="1632"/>
              <a:ext cx="946"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(Soul Reaver)</a:t>
              </a:r>
            </a:p>
          </p:txBody>
        </p:sp>
      </p:grpSp>
      <p:sp>
        <p:nvSpPr>
          <p:cNvPr id="2" name="投影片編號版面配置區 1"/>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582062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209799" y="304800"/>
            <a:ext cx="8683488" cy="1143000"/>
          </a:xfrm>
        </p:spPr>
        <p:txBody>
          <a:bodyPr>
            <a:normAutofit fontScale="90000"/>
          </a:bodyPr>
          <a:lstStyle/>
          <a:p>
            <a:pPr eaLnBrk="1" hangingPunct="1"/>
            <a:r>
              <a:rPr lang="zh-TW" altLang="en-US" dirty="0">
                <a:latin typeface="標楷體" panose="03000509000000000000" pitchFamily="65" charset="-120"/>
                <a:ea typeface="標楷體" panose="03000509000000000000" pitchFamily="65" charset="-120"/>
              </a:rPr>
              <a:t>遊戲類型</a:t>
            </a:r>
            <a:r>
              <a:rPr lang="en-US" altLang="zh-TW" dirty="0">
                <a:latin typeface="標楷體" panose="03000509000000000000" pitchFamily="65" charset="-120"/>
                <a:ea typeface="標楷體" panose="03000509000000000000" pitchFamily="65" charset="-120"/>
              </a:rPr>
              <a:t>(Game Genders)</a:t>
            </a:r>
            <a:r>
              <a:rPr lang="en-US" altLang="zh-TW" sz="1800" dirty="0">
                <a:latin typeface="標楷體" panose="03000509000000000000" pitchFamily="65" charset="-120"/>
                <a:ea typeface="標楷體" panose="03000509000000000000" pitchFamily="65" charset="-120"/>
              </a:rPr>
              <a:t>(Pedersen p.19)</a:t>
            </a:r>
          </a:p>
        </p:txBody>
      </p:sp>
      <p:sp>
        <p:nvSpPr>
          <p:cNvPr id="23555" name="Rectangle 4"/>
          <p:cNvSpPr>
            <a:spLocks noChangeArrowheads="1"/>
          </p:cNvSpPr>
          <p:nvPr/>
        </p:nvSpPr>
        <p:spPr bwMode="auto">
          <a:xfrm>
            <a:off x="2514600" y="13716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en-US" altLang="zh-TW" sz="2400"/>
              <a:t>Casual Game</a:t>
            </a:r>
            <a:r>
              <a:rPr lang="zh-TW" altLang="en-US" sz="2400"/>
              <a:t>：紙上遊戲、牌戲、益智節目等。</a:t>
            </a:r>
            <a:br>
              <a:rPr lang="zh-TW" altLang="en-US" sz="2400"/>
            </a:br>
            <a:endParaRPr lang="zh-TW" altLang="en-US" sz="2400"/>
          </a:p>
        </p:txBody>
      </p:sp>
      <p:grpSp>
        <p:nvGrpSpPr>
          <p:cNvPr id="23556" name="Group 28"/>
          <p:cNvGrpSpPr>
            <a:grpSpLocks/>
          </p:cNvGrpSpPr>
          <p:nvPr/>
        </p:nvGrpSpPr>
        <p:grpSpPr bwMode="auto">
          <a:xfrm>
            <a:off x="3581401" y="1828800"/>
            <a:ext cx="3495675" cy="2343150"/>
            <a:chOff x="1296" y="1152"/>
            <a:chExt cx="2202" cy="1476"/>
          </a:xfrm>
        </p:grpSpPr>
        <p:pic>
          <p:nvPicPr>
            <p:cNvPr id="23568" name="Picture 6" descr="http_3A_2F_2Fwww_2Ealawar_2Ecom_2Fchess_2Fscreen640_5F480_2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6" y="1152"/>
              <a:ext cx="1968"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Rectangle 7"/>
            <p:cNvSpPr>
              <a:spLocks noChangeArrowheads="1"/>
            </p:cNvSpPr>
            <p:nvPr/>
          </p:nvSpPr>
          <p:spPr bwMode="auto">
            <a:xfrm>
              <a:off x="2015" y="2400"/>
              <a:ext cx="1483"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(Grand Master Chess)</a:t>
              </a:r>
            </a:p>
          </p:txBody>
        </p:sp>
      </p:grpSp>
      <p:grpSp>
        <p:nvGrpSpPr>
          <p:cNvPr id="23557" name="Group 29"/>
          <p:cNvGrpSpPr>
            <a:grpSpLocks/>
          </p:cNvGrpSpPr>
          <p:nvPr/>
        </p:nvGrpSpPr>
        <p:grpSpPr bwMode="auto">
          <a:xfrm>
            <a:off x="6858002" y="1828800"/>
            <a:ext cx="3833813" cy="2287588"/>
            <a:chOff x="3360" y="1152"/>
            <a:chExt cx="2415" cy="1441"/>
          </a:xfrm>
        </p:grpSpPr>
        <p:pic>
          <p:nvPicPr>
            <p:cNvPr id="23566" name="Picture 9" descr="monopo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0" y="1152"/>
              <a:ext cx="2304" cy="144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1514" name="Rectangle 10"/>
            <p:cNvSpPr>
              <a:spLocks noChangeArrowheads="1"/>
            </p:cNvSpPr>
            <p:nvPr/>
          </p:nvSpPr>
          <p:spPr bwMode="auto">
            <a:xfrm>
              <a:off x="4928" y="2380"/>
              <a:ext cx="847" cy="213"/>
            </a:xfrm>
            <a:prstGeom prst="rect">
              <a:avLst/>
            </a:prstGeom>
            <a:solidFill>
              <a:srgbClr val="808080"/>
            </a:solid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(Monopoly)</a:t>
              </a:r>
            </a:p>
          </p:txBody>
        </p:sp>
      </p:grpSp>
      <p:grpSp>
        <p:nvGrpSpPr>
          <p:cNvPr id="23558" name="Group 30"/>
          <p:cNvGrpSpPr>
            <a:grpSpLocks/>
          </p:cNvGrpSpPr>
          <p:nvPr/>
        </p:nvGrpSpPr>
        <p:grpSpPr bwMode="auto">
          <a:xfrm>
            <a:off x="1828800" y="4267200"/>
            <a:ext cx="3429000" cy="2590800"/>
            <a:chOff x="192" y="2688"/>
            <a:chExt cx="2160" cy="1632"/>
          </a:xfrm>
        </p:grpSpPr>
        <p:pic>
          <p:nvPicPr>
            <p:cNvPr id="23562" name="Picture 13" descr="You Don't Know Jack Screenshot #5">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2688"/>
              <a:ext cx="1056"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3" name="Picture 16" descr="You Don't Know Jack Screenshot #1">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 y="3534"/>
              <a:ext cx="1048" cy="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19" descr="You Don't Know Jack Screenshot #3">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96" y="3528"/>
              <a:ext cx="1056"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5" name="Picture 22" descr="You Don't Know Jack Screenshot #4">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6" y="2688"/>
              <a:ext cx="1056" cy="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559" name="Rectangle 23"/>
          <p:cNvSpPr>
            <a:spLocks noChangeArrowheads="1"/>
          </p:cNvSpPr>
          <p:nvPr/>
        </p:nvSpPr>
        <p:spPr bwMode="auto">
          <a:xfrm>
            <a:off x="2392363" y="23431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pic>
        <p:nvPicPr>
          <p:cNvPr id="23560" name="Picture 25" descr="kubin0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34000" y="4267201"/>
            <a:ext cx="2571750" cy="2079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3561" name="Picture 27" descr="20036161908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01000" y="4267200"/>
            <a:ext cx="20574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投影片編號版面配置區 1"/>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37104630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2209800" y="304800"/>
            <a:ext cx="8458200" cy="1143000"/>
          </a:xfrm>
        </p:spPr>
        <p:txBody>
          <a:bodyPr>
            <a:normAutofit fontScale="90000"/>
          </a:bodyPr>
          <a:lstStyle/>
          <a:p>
            <a:pPr eaLnBrk="1" hangingPunct="1"/>
            <a:r>
              <a:rPr lang="zh-TW" altLang="en-US" dirty="0">
                <a:latin typeface="標楷體" panose="03000509000000000000" pitchFamily="65" charset="-120"/>
                <a:ea typeface="標楷體" panose="03000509000000000000" pitchFamily="65" charset="-120"/>
              </a:rPr>
              <a:t>遊戲類型</a:t>
            </a:r>
            <a:r>
              <a:rPr lang="en-US" altLang="zh-TW" dirty="0">
                <a:latin typeface="標楷體" panose="03000509000000000000" pitchFamily="65" charset="-120"/>
                <a:ea typeface="標楷體" panose="03000509000000000000" pitchFamily="65" charset="-120"/>
              </a:rPr>
              <a:t>(</a:t>
            </a:r>
            <a:r>
              <a:rPr lang="en-US" altLang="zh-TW" dirty="0" smtClean="0">
                <a:latin typeface="標楷體" panose="03000509000000000000" pitchFamily="65" charset="-120"/>
                <a:ea typeface="標楷體" panose="03000509000000000000" pitchFamily="65" charset="-120"/>
              </a:rPr>
              <a:t>Game Genders</a:t>
            </a:r>
            <a:r>
              <a:rPr lang="en-US" altLang="zh-TW" dirty="0">
                <a:latin typeface="標楷體" panose="03000509000000000000" pitchFamily="65" charset="-120"/>
                <a:ea typeface="標楷體" panose="03000509000000000000" pitchFamily="65" charset="-120"/>
              </a:rPr>
              <a:t>)</a:t>
            </a:r>
            <a:r>
              <a:rPr lang="en-US" altLang="zh-TW" sz="1800" dirty="0">
                <a:latin typeface="標楷體" panose="03000509000000000000" pitchFamily="65" charset="-120"/>
                <a:ea typeface="標楷體" panose="03000509000000000000" pitchFamily="65" charset="-120"/>
              </a:rPr>
              <a:t>(Pedersen p.19)</a:t>
            </a:r>
          </a:p>
        </p:txBody>
      </p:sp>
      <p:sp>
        <p:nvSpPr>
          <p:cNvPr id="24579" name="Rectangle 4"/>
          <p:cNvSpPr>
            <a:spLocks noChangeArrowheads="1"/>
          </p:cNvSpPr>
          <p:nvPr/>
        </p:nvSpPr>
        <p:spPr bwMode="auto">
          <a:xfrm>
            <a:off x="2514600" y="1371600"/>
            <a:ext cx="77724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en-US" altLang="zh-TW" sz="2400" dirty="0">
                <a:latin typeface="標楷體" panose="03000509000000000000" pitchFamily="65" charset="-120"/>
                <a:ea typeface="標楷體" panose="03000509000000000000" pitchFamily="65" charset="-120"/>
              </a:rPr>
              <a:t>Educational Game</a:t>
            </a:r>
            <a:r>
              <a:rPr lang="zh-TW" altLang="en-US" sz="24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強調學習，用來教導或強化某概念或技能。可能以多種遊戲型態來表現。</a:t>
            </a:r>
            <a:r>
              <a:rPr lang="zh-TW" altLang="en-US" sz="2400" dirty="0">
                <a:latin typeface="標楷體" panose="03000509000000000000" pitchFamily="65" charset="-120"/>
                <a:ea typeface="標楷體" panose="03000509000000000000" pitchFamily="65" charset="-120"/>
              </a:rPr>
              <a:t/>
            </a:r>
            <a:br>
              <a:rPr lang="zh-TW" altLang="en-US" sz="2400" dirty="0">
                <a:latin typeface="標楷體" panose="03000509000000000000" pitchFamily="65" charset="-120"/>
                <a:ea typeface="標楷體" panose="03000509000000000000" pitchFamily="65" charset="-120"/>
              </a:rPr>
            </a:br>
            <a:endParaRPr lang="zh-TW" altLang="en-US" sz="2400" dirty="0">
              <a:latin typeface="標楷體" panose="03000509000000000000" pitchFamily="65" charset="-120"/>
              <a:ea typeface="標楷體" panose="03000509000000000000" pitchFamily="65" charset="-120"/>
            </a:endParaRPr>
          </a:p>
        </p:txBody>
      </p:sp>
      <p:sp>
        <p:nvSpPr>
          <p:cNvPr id="24580" name="Rectangle 14"/>
          <p:cNvSpPr>
            <a:spLocks noChangeArrowheads="1"/>
          </p:cNvSpPr>
          <p:nvPr/>
        </p:nvSpPr>
        <p:spPr bwMode="auto">
          <a:xfrm>
            <a:off x="1524000" y="7683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24581" name="Rectangle 17"/>
          <p:cNvSpPr>
            <a:spLocks noChangeArrowheads="1"/>
          </p:cNvSpPr>
          <p:nvPr/>
        </p:nvSpPr>
        <p:spPr bwMode="auto">
          <a:xfrm>
            <a:off x="1524000" y="5189539"/>
            <a:ext cx="91440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kumimoji="1" lang="en-US" altLang="zh-TW" sz="2600" b="1"/>
          </a:p>
          <a:p>
            <a:pPr>
              <a:spcBef>
                <a:spcPct val="0"/>
              </a:spcBef>
              <a:buSzTx/>
              <a:buFontTx/>
              <a:buNone/>
            </a:pPr>
            <a:endParaRPr kumimoji="1" lang="en-US" altLang="zh-TW" sz="2400"/>
          </a:p>
        </p:txBody>
      </p:sp>
      <p:grpSp>
        <p:nvGrpSpPr>
          <p:cNvPr id="24582" name="Group 30"/>
          <p:cNvGrpSpPr>
            <a:grpSpLocks/>
          </p:cNvGrpSpPr>
          <p:nvPr/>
        </p:nvGrpSpPr>
        <p:grpSpPr bwMode="auto">
          <a:xfrm>
            <a:off x="5880101" y="3213101"/>
            <a:ext cx="4398963" cy="2211388"/>
            <a:chOff x="2953" y="2880"/>
            <a:chExt cx="2771" cy="1393"/>
          </a:xfrm>
        </p:grpSpPr>
        <p:pic>
          <p:nvPicPr>
            <p:cNvPr id="24586" name="Picture 16" descr="carm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 y="2880"/>
              <a:ext cx="1031"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9" descr="carm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3084"/>
              <a:ext cx="1584" cy="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48" name="Rectangle 20"/>
            <p:cNvSpPr>
              <a:spLocks noChangeArrowheads="1"/>
            </p:cNvSpPr>
            <p:nvPr/>
          </p:nvSpPr>
          <p:spPr bwMode="auto">
            <a:xfrm>
              <a:off x="4320" y="4060"/>
              <a:ext cx="1404" cy="213"/>
            </a:xfrm>
            <a:prstGeom prst="rect">
              <a:avLst/>
            </a:prstGeom>
            <a:solidFill>
              <a:srgbClr val="808080"/>
            </a:solid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(Carmen Sandi ago)</a:t>
              </a:r>
            </a:p>
          </p:txBody>
        </p:sp>
      </p:grpSp>
      <p:grpSp>
        <p:nvGrpSpPr>
          <p:cNvPr id="24583" name="Group 27"/>
          <p:cNvGrpSpPr>
            <a:grpSpLocks/>
          </p:cNvGrpSpPr>
          <p:nvPr/>
        </p:nvGrpSpPr>
        <p:grpSpPr bwMode="auto">
          <a:xfrm>
            <a:off x="2566988" y="3068639"/>
            <a:ext cx="2489200" cy="2066925"/>
            <a:chOff x="672" y="1440"/>
            <a:chExt cx="1568" cy="1302"/>
          </a:xfrm>
        </p:grpSpPr>
        <p:pic>
          <p:nvPicPr>
            <p:cNvPr id="24584" name="Picture 22" descr="ss_dkjrm_less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440"/>
              <a:ext cx="1488" cy="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3" name="Rectangle 25"/>
            <p:cNvSpPr>
              <a:spLocks noChangeArrowheads="1"/>
            </p:cNvSpPr>
            <p:nvPr/>
          </p:nvSpPr>
          <p:spPr bwMode="auto">
            <a:xfrm>
              <a:off x="1189" y="2524"/>
              <a:ext cx="1051"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(Donkey Kong)</a:t>
              </a:r>
            </a:p>
          </p:txBody>
        </p:sp>
      </p:grpSp>
      <p:sp>
        <p:nvSpPr>
          <p:cNvPr id="2" name="投影片編號版面配置區 1"/>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891121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2209799" y="304800"/>
            <a:ext cx="8458201" cy="1143000"/>
          </a:xfrm>
        </p:spPr>
        <p:txBody>
          <a:bodyPr>
            <a:normAutofit fontScale="90000"/>
          </a:bodyPr>
          <a:lstStyle/>
          <a:p>
            <a:pPr eaLnBrk="1" hangingPunct="1"/>
            <a:r>
              <a:rPr lang="zh-TW" altLang="en-US" dirty="0">
                <a:latin typeface="標楷體" panose="03000509000000000000" pitchFamily="65" charset="-120"/>
                <a:ea typeface="標楷體" panose="03000509000000000000" pitchFamily="65" charset="-120"/>
              </a:rPr>
              <a:t>遊戲類型</a:t>
            </a:r>
            <a:r>
              <a:rPr lang="en-US" altLang="zh-TW" dirty="0">
                <a:latin typeface="標楷體" panose="03000509000000000000" pitchFamily="65" charset="-120"/>
                <a:ea typeface="標楷體" panose="03000509000000000000" pitchFamily="65" charset="-120"/>
              </a:rPr>
              <a:t>(Game Genders)</a:t>
            </a:r>
            <a:r>
              <a:rPr lang="en-US" altLang="zh-TW" sz="1800" dirty="0">
                <a:latin typeface="標楷體" panose="03000509000000000000" pitchFamily="65" charset="-120"/>
                <a:ea typeface="標楷體" panose="03000509000000000000" pitchFamily="65" charset="-120"/>
              </a:rPr>
              <a:t>(Pedersen p.19)</a:t>
            </a:r>
          </a:p>
        </p:txBody>
      </p:sp>
      <p:sp>
        <p:nvSpPr>
          <p:cNvPr id="25603" name="Rectangle 4"/>
          <p:cNvSpPr>
            <a:spLocks noChangeArrowheads="1"/>
          </p:cNvSpPr>
          <p:nvPr/>
        </p:nvSpPr>
        <p:spPr bwMode="auto">
          <a:xfrm>
            <a:off x="2514600" y="12954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en-US" altLang="zh-TW" sz="2400">
                <a:latin typeface="標楷體" panose="03000509000000000000" pitchFamily="65" charset="-120"/>
                <a:ea typeface="標楷體" panose="03000509000000000000" pitchFamily="65" charset="-120"/>
              </a:rPr>
              <a:t>Role-Playing Games</a:t>
            </a:r>
            <a:r>
              <a:rPr lang="zh-TW" altLang="en-US" sz="2400">
                <a:latin typeface="標楷體" panose="03000509000000000000" pitchFamily="65" charset="-120"/>
                <a:ea typeface="標楷體" panose="03000509000000000000" pitchFamily="65" charset="-120"/>
              </a:rPr>
              <a:t>：</a:t>
            </a:r>
            <a:r>
              <a:rPr lang="zh-TW" altLang="en-US" sz="2000">
                <a:latin typeface="標楷體" panose="03000509000000000000" pitchFamily="65" charset="-120"/>
                <a:ea typeface="標楷體" panose="03000509000000000000" pitchFamily="65" charset="-120"/>
              </a:rPr>
              <a:t>在廣大的世界中探索、殺怪，同時追求人物的經驗與成長。</a:t>
            </a:r>
            <a:r>
              <a:rPr lang="zh-TW" altLang="en-US" sz="2400">
                <a:latin typeface="標楷體" panose="03000509000000000000" pitchFamily="65" charset="-120"/>
                <a:ea typeface="標楷體" panose="03000509000000000000" pitchFamily="65" charset="-120"/>
              </a:rPr>
              <a:t/>
            </a:r>
            <a:br>
              <a:rPr lang="zh-TW" altLang="en-US" sz="2400">
                <a:latin typeface="標楷體" panose="03000509000000000000" pitchFamily="65" charset="-120"/>
                <a:ea typeface="標楷體" panose="03000509000000000000" pitchFamily="65" charset="-120"/>
              </a:rPr>
            </a:br>
            <a:endParaRPr lang="zh-TW" altLang="en-US" sz="2400">
              <a:latin typeface="標楷體" panose="03000509000000000000" pitchFamily="65" charset="-120"/>
              <a:ea typeface="標楷體" panose="03000509000000000000" pitchFamily="65" charset="-120"/>
            </a:endParaRPr>
          </a:p>
        </p:txBody>
      </p:sp>
      <p:grpSp>
        <p:nvGrpSpPr>
          <p:cNvPr id="25604" name="Group 35"/>
          <p:cNvGrpSpPr>
            <a:grpSpLocks/>
          </p:cNvGrpSpPr>
          <p:nvPr/>
        </p:nvGrpSpPr>
        <p:grpSpPr bwMode="auto">
          <a:xfrm>
            <a:off x="1752600" y="2057400"/>
            <a:ext cx="8610600" cy="2362200"/>
            <a:chOff x="144" y="1296"/>
            <a:chExt cx="5424" cy="1488"/>
          </a:xfrm>
        </p:grpSpPr>
        <p:pic>
          <p:nvPicPr>
            <p:cNvPr id="25612" name="Picture 14" descr="xu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 y="1500"/>
              <a:ext cx="1920" cy="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3" name="Rectangle 15"/>
            <p:cNvSpPr>
              <a:spLocks noChangeArrowheads="1"/>
            </p:cNvSpPr>
            <p:nvPr/>
          </p:nvSpPr>
          <p:spPr bwMode="auto">
            <a:xfrm>
              <a:off x="144" y="1296"/>
              <a:ext cx="88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dirty="0"/>
                <a:t>(</a:t>
              </a:r>
              <a:r>
                <a:rPr lang="en-US" altLang="zh-TW" sz="1600" dirty="0" err="1"/>
                <a:t>Ultima</a:t>
              </a:r>
              <a:r>
                <a:rPr lang="en-US" altLang="zh-TW" sz="1600" dirty="0"/>
                <a:t> series)</a:t>
              </a:r>
            </a:p>
          </p:txBody>
        </p:sp>
        <p:pic>
          <p:nvPicPr>
            <p:cNvPr id="25614" name="Picture 17" descr="Screen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524"/>
              <a:ext cx="168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9" descr="iw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 y="1500"/>
              <a:ext cx="1680"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5605" name="Rectangle 24"/>
          <p:cNvSpPr>
            <a:spLocks noChangeArrowheads="1"/>
          </p:cNvSpPr>
          <p:nvPr/>
        </p:nvSpPr>
        <p:spPr bwMode="auto">
          <a:xfrm>
            <a:off x="1524000" y="2005013"/>
            <a:ext cx="9144000" cy="6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08" rIns="0" bIns="133308">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25606" name="Rectangle 29"/>
          <p:cNvSpPr>
            <a:spLocks noChangeArrowheads="1"/>
          </p:cNvSpPr>
          <p:nvPr/>
        </p:nvSpPr>
        <p:spPr bwMode="auto">
          <a:xfrm>
            <a:off x="1524000" y="2005013"/>
            <a:ext cx="9144000" cy="63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33308" rIns="0" bIns="133308">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grpSp>
        <p:nvGrpSpPr>
          <p:cNvPr id="25607" name="Group 36"/>
          <p:cNvGrpSpPr>
            <a:grpSpLocks/>
          </p:cNvGrpSpPr>
          <p:nvPr/>
        </p:nvGrpSpPr>
        <p:grpSpPr bwMode="auto">
          <a:xfrm>
            <a:off x="1828800" y="4343400"/>
            <a:ext cx="8534400" cy="2590800"/>
            <a:chOff x="192" y="2736"/>
            <a:chExt cx="5376" cy="1632"/>
          </a:xfrm>
        </p:grpSpPr>
        <p:pic>
          <p:nvPicPr>
            <p:cNvPr id="25608" name="Picture 21" descr="4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 y="2939"/>
              <a:ext cx="1584" cy="1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9" name="Picture 23" descr="final_fantasy_x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4" y="2952"/>
              <a:ext cx="1824" cy="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0" name="Picture 32" descr="finalanthology_screen00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4" y="2964"/>
              <a:ext cx="1872" cy="1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1" name="Rectangle 34"/>
            <p:cNvSpPr>
              <a:spLocks noChangeArrowheads="1"/>
            </p:cNvSpPr>
            <p:nvPr/>
          </p:nvSpPr>
          <p:spPr bwMode="auto">
            <a:xfrm>
              <a:off x="192" y="2736"/>
              <a:ext cx="7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a:solidFill>
                    <a:srgbClr val="4D4D4D"/>
                  </a:solidFill>
                </a:rPr>
                <a:t>(Final series)</a:t>
              </a:r>
            </a:p>
          </p:txBody>
        </p:sp>
      </p:grpSp>
      <p:sp>
        <p:nvSpPr>
          <p:cNvPr id="2" name="投影片編號版面配置區 1"/>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881981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2209799" y="304800"/>
            <a:ext cx="8458201" cy="1143000"/>
          </a:xfrm>
        </p:spPr>
        <p:txBody>
          <a:bodyPr>
            <a:normAutofit fontScale="90000"/>
          </a:bodyPr>
          <a:lstStyle/>
          <a:p>
            <a:pPr eaLnBrk="1" hangingPunct="1"/>
            <a:r>
              <a:rPr lang="zh-TW" altLang="en-US" dirty="0">
                <a:latin typeface="標楷體" panose="03000509000000000000" pitchFamily="65" charset="-120"/>
                <a:ea typeface="標楷體" panose="03000509000000000000" pitchFamily="65" charset="-120"/>
              </a:rPr>
              <a:t>遊戲類型</a:t>
            </a:r>
            <a:r>
              <a:rPr lang="en-US" altLang="zh-TW" dirty="0">
                <a:latin typeface="標楷體" panose="03000509000000000000" pitchFamily="65" charset="-120"/>
                <a:ea typeface="標楷體" panose="03000509000000000000" pitchFamily="65" charset="-120"/>
              </a:rPr>
              <a:t>(Game Genders)</a:t>
            </a:r>
            <a:r>
              <a:rPr lang="en-US" altLang="zh-TW" sz="1800" dirty="0">
                <a:latin typeface="標楷體" panose="03000509000000000000" pitchFamily="65" charset="-120"/>
                <a:ea typeface="標楷體" panose="03000509000000000000" pitchFamily="65" charset="-120"/>
              </a:rPr>
              <a:t>(Pedersen p.19)</a:t>
            </a:r>
          </a:p>
        </p:txBody>
      </p:sp>
      <p:sp>
        <p:nvSpPr>
          <p:cNvPr id="26627" name="Rectangle 4"/>
          <p:cNvSpPr>
            <a:spLocks noChangeArrowheads="1"/>
          </p:cNvSpPr>
          <p:nvPr/>
        </p:nvSpPr>
        <p:spPr bwMode="auto">
          <a:xfrm>
            <a:off x="2514600" y="13716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en-US" altLang="zh-TW" sz="2400">
                <a:latin typeface="標楷體" panose="03000509000000000000" pitchFamily="65" charset="-120"/>
                <a:ea typeface="標楷體" panose="03000509000000000000" pitchFamily="65" charset="-120"/>
              </a:rPr>
              <a:t>Simulation Games</a:t>
            </a:r>
            <a:r>
              <a:rPr lang="zh-TW" altLang="en-US" sz="2400">
                <a:latin typeface="標楷體" panose="03000509000000000000" pitchFamily="65" charset="-120"/>
                <a:ea typeface="標楷體" panose="03000509000000000000" pitchFamily="65" charset="-120"/>
              </a:rPr>
              <a:t>：</a:t>
            </a:r>
            <a:r>
              <a:rPr lang="zh-TW" altLang="en-US" sz="2000">
                <a:latin typeface="標楷體" panose="03000509000000000000" pitchFamily="65" charset="-120"/>
                <a:ea typeface="標楷體" panose="03000509000000000000" pitchFamily="65" charset="-120"/>
              </a:rPr>
              <a:t>在安全的環境中體驗現實世界的狀況。</a:t>
            </a:r>
            <a:br>
              <a:rPr lang="zh-TW" altLang="en-US" sz="2000">
                <a:latin typeface="標楷體" panose="03000509000000000000" pitchFamily="65" charset="-120"/>
                <a:ea typeface="標楷體" panose="03000509000000000000" pitchFamily="65" charset="-120"/>
              </a:rPr>
            </a:br>
            <a:endParaRPr lang="zh-TW" altLang="en-US" sz="2000">
              <a:latin typeface="標楷體" panose="03000509000000000000" pitchFamily="65" charset="-120"/>
              <a:ea typeface="標楷體" panose="03000509000000000000" pitchFamily="65" charset="-120"/>
            </a:endParaRPr>
          </a:p>
        </p:txBody>
      </p:sp>
      <p:grpSp>
        <p:nvGrpSpPr>
          <p:cNvPr id="26628" name="Group 51"/>
          <p:cNvGrpSpPr>
            <a:grpSpLocks/>
          </p:cNvGrpSpPr>
          <p:nvPr/>
        </p:nvGrpSpPr>
        <p:grpSpPr bwMode="auto">
          <a:xfrm>
            <a:off x="1916114" y="4572000"/>
            <a:ext cx="2884487" cy="2133600"/>
            <a:chOff x="247" y="2880"/>
            <a:chExt cx="1817" cy="1344"/>
          </a:xfrm>
        </p:grpSpPr>
        <p:pic>
          <p:nvPicPr>
            <p:cNvPr id="26641"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2904"/>
              <a:ext cx="1776"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7" name="Rectangle 21"/>
            <p:cNvSpPr>
              <a:spLocks noChangeArrowheads="1"/>
            </p:cNvSpPr>
            <p:nvPr/>
          </p:nvSpPr>
          <p:spPr bwMode="auto">
            <a:xfrm>
              <a:off x="247" y="2880"/>
              <a:ext cx="1241"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(Nascar Racing 4)</a:t>
              </a:r>
            </a:p>
          </p:txBody>
        </p:sp>
      </p:grpSp>
      <p:grpSp>
        <p:nvGrpSpPr>
          <p:cNvPr id="26629" name="Group 49"/>
          <p:cNvGrpSpPr>
            <a:grpSpLocks/>
          </p:cNvGrpSpPr>
          <p:nvPr/>
        </p:nvGrpSpPr>
        <p:grpSpPr bwMode="auto">
          <a:xfrm>
            <a:off x="1524000" y="2039938"/>
            <a:ext cx="4267200" cy="2455862"/>
            <a:chOff x="0" y="1248"/>
            <a:chExt cx="2688" cy="1547"/>
          </a:xfrm>
        </p:grpSpPr>
        <p:pic>
          <p:nvPicPr>
            <p:cNvPr id="26639" name="Picture 28" descr="wallst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48"/>
              <a:ext cx="1277" cy="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0" name="Picture 32" descr="wallst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8" y="1248"/>
              <a:ext cx="1440"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630" name="Group 34"/>
          <p:cNvGrpSpPr>
            <a:grpSpLocks/>
          </p:cNvGrpSpPr>
          <p:nvPr/>
        </p:nvGrpSpPr>
        <p:grpSpPr bwMode="auto">
          <a:xfrm>
            <a:off x="5946776" y="1963738"/>
            <a:ext cx="4721225" cy="1733550"/>
            <a:chOff x="576" y="1296"/>
            <a:chExt cx="2974" cy="1092"/>
          </a:xfrm>
        </p:grpSpPr>
        <p:pic>
          <p:nvPicPr>
            <p:cNvPr id="26636" name="Picture 23" descr="slide1-1984-ms-flight-simulator-198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 y="1344"/>
              <a:ext cx="1671" cy="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7" name="Picture 25" descr="flight20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60" y="1344"/>
              <a:ext cx="1390" cy="1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9" name="Rectangle 33"/>
            <p:cNvSpPr>
              <a:spLocks noChangeArrowheads="1"/>
            </p:cNvSpPr>
            <p:nvPr/>
          </p:nvSpPr>
          <p:spPr bwMode="auto">
            <a:xfrm>
              <a:off x="576" y="1296"/>
              <a:ext cx="1143"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(Flight Simulator)</a:t>
              </a:r>
            </a:p>
          </p:txBody>
        </p:sp>
      </p:grpSp>
      <p:sp>
        <p:nvSpPr>
          <p:cNvPr id="26631" name="Rectangle 39"/>
          <p:cNvSpPr>
            <a:spLocks noChangeArrowheads="1"/>
          </p:cNvSpPr>
          <p:nvPr/>
        </p:nvSpPr>
        <p:spPr bwMode="auto">
          <a:xfrm>
            <a:off x="1524000" y="200501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grpSp>
        <p:nvGrpSpPr>
          <p:cNvPr id="26632" name="Group 50"/>
          <p:cNvGrpSpPr>
            <a:grpSpLocks/>
          </p:cNvGrpSpPr>
          <p:nvPr/>
        </p:nvGrpSpPr>
        <p:grpSpPr bwMode="auto">
          <a:xfrm>
            <a:off x="5181600" y="4114800"/>
            <a:ext cx="5486400" cy="2743200"/>
            <a:chOff x="2304" y="2592"/>
            <a:chExt cx="3456" cy="1728"/>
          </a:xfrm>
        </p:grpSpPr>
        <p:pic>
          <p:nvPicPr>
            <p:cNvPr id="26633" name="Picture 36" descr="star_trek-bridge_command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4" y="2592"/>
              <a:ext cx="1167" cy="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38" descr="bridgecomm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56" y="2592"/>
              <a:ext cx="1536" cy="1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45" descr="Star Trek: Bridge Commander">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24" y="3168"/>
              <a:ext cx="1536"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投影片編號版面配置區 1"/>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394136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2209800" y="304800"/>
            <a:ext cx="8675536" cy="1143000"/>
          </a:xfrm>
        </p:spPr>
        <p:txBody>
          <a:bodyPr>
            <a:normAutofit fontScale="90000"/>
          </a:bodyPr>
          <a:lstStyle/>
          <a:p>
            <a:pPr eaLnBrk="1" hangingPunct="1"/>
            <a:r>
              <a:rPr lang="zh-TW" altLang="en-US" dirty="0">
                <a:latin typeface="標楷體" panose="03000509000000000000" pitchFamily="65" charset="-120"/>
                <a:ea typeface="標楷體" panose="03000509000000000000" pitchFamily="65" charset="-120"/>
              </a:rPr>
              <a:t>遊戲類型</a:t>
            </a:r>
            <a:r>
              <a:rPr lang="en-US" altLang="zh-TW" dirty="0">
                <a:latin typeface="標楷體" panose="03000509000000000000" pitchFamily="65" charset="-120"/>
                <a:ea typeface="標楷體" panose="03000509000000000000" pitchFamily="65" charset="-120"/>
              </a:rPr>
              <a:t>(Game Genders)</a:t>
            </a:r>
            <a:r>
              <a:rPr lang="en-US" altLang="zh-TW" sz="1800" dirty="0">
                <a:latin typeface="標楷體" panose="03000509000000000000" pitchFamily="65" charset="-120"/>
                <a:ea typeface="標楷體" panose="03000509000000000000" pitchFamily="65" charset="-120"/>
              </a:rPr>
              <a:t>(Pedersen p.19)</a:t>
            </a:r>
          </a:p>
        </p:txBody>
      </p:sp>
      <p:sp>
        <p:nvSpPr>
          <p:cNvPr id="27651" name="Rectangle 4"/>
          <p:cNvSpPr>
            <a:spLocks noChangeArrowheads="1"/>
          </p:cNvSpPr>
          <p:nvPr/>
        </p:nvSpPr>
        <p:spPr bwMode="auto">
          <a:xfrm>
            <a:off x="2514600" y="12192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en-US" altLang="zh-TW" sz="2400">
                <a:latin typeface="標楷體" panose="03000509000000000000" pitchFamily="65" charset="-120"/>
                <a:ea typeface="標楷體" panose="03000509000000000000" pitchFamily="65" charset="-120"/>
              </a:rPr>
              <a:t>Sports(Including Fighting Games)</a:t>
            </a:r>
            <a:r>
              <a:rPr lang="zh-TW" altLang="en-US" sz="2400">
                <a:latin typeface="標楷體" panose="03000509000000000000" pitchFamily="65" charset="-120"/>
                <a:ea typeface="標楷體" panose="03000509000000000000" pitchFamily="65" charset="-120"/>
              </a:rPr>
              <a:t>：</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分成運動員觀點、經理觀點。</a:t>
            </a:r>
            <a:br>
              <a:rPr lang="zh-TW" altLang="en-US" sz="2000">
                <a:latin typeface="標楷體" panose="03000509000000000000" pitchFamily="65" charset="-120"/>
                <a:ea typeface="標楷體" panose="03000509000000000000" pitchFamily="65" charset="-120"/>
              </a:rPr>
            </a:br>
            <a:endParaRPr lang="zh-TW" altLang="en-US" sz="2000">
              <a:latin typeface="標楷體" panose="03000509000000000000" pitchFamily="65" charset="-120"/>
              <a:ea typeface="標楷體" panose="03000509000000000000" pitchFamily="65" charset="-120"/>
            </a:endParaRPr>
          </a:p>
        </p:txBody>
      </p:sp>
      <p:sp>
        <p:nvSpPr>
          <p:cNvPr id="27652" name="Rectangle 8"/>
          <p:cNvSpPr>
            <a:spLocks noChangeArrowheads="1"/>
          </p:cNvSpPr>
          <p:nvPr/>
        </p:nvSpPr>
        <p:spPr bwMode="auto">
          <a:xfrm>
            <a:off x="5524500" y="2628901"/>
            <a:ext cx="55181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grpSp>
        <p:nvGrpSpPr>
          <p:cNvPr id="27653" name="Group 11"/>
          <p:cNvGrpSpPr>
            <a:grpSpLocks/>
          </p:cNvGrpSpPr>
          <p:nvPr/>
        </p:nvGrpSpPr>
        <p:grpSpPr bwMode="auto">
          <a:xfrm>
            <a:off x="5524500" y="2628901"/>
            <a:ext cx="6680200" cy="461665"/>
            <a:chOff x="0" y="0"/>
            <a:chExt cx="4208" cy="461665"/>
          </a:xfrm>
        </p:grpSpPr>
        <p:sp>
          <p:nvSpPr>
            <p:cNvPr id="27664" name="Rectangle 10"/>
            <p:cNvSpPr>
              <a:spLocks noChangeArrowheads="1"/>
            </p:cNvSpPr>
            <p:nvPr/>
          </p:nvSpPr>
          <p:spPr bwMode="auto">
            <a:xfrm>
              <a:off x="0" y="0"/>
              <a:ext cx="4208" cy="0"/>
            </a:xfrm>
            <a:prstGeom prst="rect">
              <a:avLst/>
            </a:prstGeom>
            <a:solidFill>
              <a:srgbClr val="00224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27665" name="Rectangle 9"/>
            <p:cNvSpPr>
              <a:spLocks noChangeArrowheads="1"/>
            </p:cNvSpPr>
            <p:nvPr/>
          </p:nvSpPr>
          <p:spPr bwMode="auto">
            <a:xfrm>
              <a:off x="0" y="0"/>
              <a:ext cx="4208" cy="461665"/>
            </a:xfrm>
            <a:prstGeom prst="rect">
              <a:avLst/>
            </a:prstGeom>
            <a:solidFill>
              <a:srgbClr val="002244"/>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grpSp>
      <p:grpSp>
        <p:nvGrpSpPr>
          <p:cNvPr id="27654" name="Group 24"/>
          <p:cNvGrpSpPr>
            <a:grpSpLocks/>
          </p:cNvGrpSpPr>
          <p:nvPr/>
        </p:nvGrpSpPr>
        <p:grpSpPr bwMode="auto">
          <a:xfrm>
            <a:off x="2209800" y="2057400"/>
            <a:ext cx="3200400" cy="2400300"/>
            <a:chOff x="432" y="1296"/>
            <a:chExt cx="2016" cy="1512"/>
          </a:xfrm>
        </p:grpSpPr>
        <p:pic>
          <p:nvPicPr>
            <p:cNvPr id="27662" name="Picture 6" descr="sim-fifa2003-0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 y="1296"/>
              <a:ext cx="2016"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Rectangle 20"/>
            <p:cNvSpPr>
              <a:spLocks noChangeArrowheads="1"/>
            </p:cNvSpPr>
            <p:nvPr/>
          </p:nvSpPr>
          <p:spPr bwMode="auto">
            <a:xfrm>
              <a:off x="432" y="2592"/>
              <a:ext cx="1245"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(FIFA soccer 2002)</a:t>
              </a:r>
            </a:p>
          </p:txBody>
        </p:sp>
      </p:grpSp>
      <p:grpSp>
        <p:nvGrpSpPr>
          <p:cNvPr id="27655" name="Group 25"/>
          <p:cNvGrpSpPr>
            <a:grpSpLocks/>
          </p:cNvGrpSpPr>
          <p:nvPr/>
        </p:nvGrpSpPr>
        <p:grpSpPr bwMode="auto">
          <a:xfrm>
            <a:off x="3276600" y="4495800"/>
            <a:ext cx="3276600" cy="2293938"/>
            <a:chOff x="1104" y="2832"/>
            <a:chExt cx="2064" cy="1445"/>
          </a:xfrm>
        </p:grpSpPr>
        <p:pic>
          <p:nvPicPr>
            <p:cNvPr id="27660" name="Picture 22" descr="nba-live-2003-pc-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832"/>
              <a:ext cx="2064" cy="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3" name="Rectangle 23"/>
            <p:cNvSpPr>
              <a:spLocks noChangeArrowheads="1"/>
            </p:cNvSpPr>
            <p:nvPr/>
          </p:nvSpPr>
          <p:spPr bwMode="auto">
            <a:xfrm>
              <a:off x="1104" y="4060"/>
              <a:ext cx="721"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(NBA live)</a:t>
              </a:r>
            </a:p>
          </p:txBody>
        </p:sp>
      </p:grpSp>
      <p:grpSp>
        <p:nvGrpSpPr>
          <p:cNvPr id="27656" name="Group 26"/>
          <p:cNvGrpSpPr>
            <a:grpSpLocks/>
          </p:cNvGrpSpPr>
          <p:nvPr/>
        </p:nvGrpSpPr>
        <p:grpSpPr bwMode="auto">
          <a:xfrm>
            <a:off x="7159626" y="1752601"/>
            <a:ext cx="3355975" cy="5114925"/>
            <a:chOff x="3550" y="1104"/>
            <a:chExt cx="2114" cy="3222"/>
          </a:xfrm>
        </p:grpSpPr>
        <p:pic>
          <p:nvPicPr>
            <p:cNvPr id="27657" name="Picture 13" descr="Football Mogul 2003 for PC screensho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1248"/>
              <a:ext cx="2018" cy="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17" descr="Football Mogul 2003 for PC screensho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0" y="2784"/>
              <a:ext cx="2018"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7" descr="Check Latest Price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4" y="1104"/>
              <a:ext cx="720"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投影片編號版面配置區 1"/>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3879064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209799" y="304800"/>
            <a:ext cx="8514347" cy="1143000"/>
          </a:xfrm>
        </p:spPr>
        <p:txBody>
          <a:bodyPr>
            <a:normAutofit fontScale="90000"/>
          </a:bodyPr>
          <a:lstStyle/>
          <a:p>
            <a:pPr eaLnBrk="1" hangingPunct="1"/>
            <a:r>
              <a:rPr lang="zh-TW" altLang="en-US" dirty="0">
                <a:latin typeface="標楷體" panose="03000509000000000000" pitchFamily="65" charset="-120"/>
                <a:ea typeface="標楷體" panose="03000509000000000000" pitchFamily="65" charset="-120"/>
              </a:rPr>
              <a:t>遊戲類型</a:t>
            </a:r>
            <a:r>
              <a:rPr lang="en-US" altLang="zh-TW" dirty="0">
                <a:latin typeface="標楷體" panose="03000509000000000000" pitchFamily="65" charset="-120"/>
                <a:ea typeface="標楷體" panose="03000509000000000000" pitchFamily="65" charset="-120"/>
              </a:rPr>
              <a:t>(Game Genders)</a:t>
            </a:r>
            <a:r>
              <a:rPr lang="en-US" altLang="zh-TW" sz="1800" dirty="0">
                <a:latin typeface="標楷體" panose="03000509000000000000" pitchFamily="65" charset="-120"/>
                <a:ea typeface="標楷體" panose="03000509000000000000" pitchFamily="65" charset="-120"/>
              </a:rPr>
              <a:t>(Pedersen p.19)</a:t>
            </a:r>
          </a:p>
        </p:txBody>
      </p:sp>
      <p:sp>
        <p:nvSpPr>
          <p:cNvPr id="28675" name="Rectangle 4"/>
          <p:cNvSpPr>
            <a:spLocks noChangeArrowheads="1"/>
          </p:cNvSpPr>
          <p:nvPr/>
        </p:nvSpPr>
        <p:spPr bwMode="auto">
          <a:xfrm>
            <a:off x="2514600" y="12192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en-US" altLang="zh-TW" sz="2400">
                <a:latin typeface="標楷體" panose="03000509000000000000" pitchFamily="65" charset="-120"/>
                <a:ea typeface="標楷體" panose="03000509000000000000" pitchFamily="65" charset="-120"/>
              </a:rPr>
              <a:t>Strategy Games</a:t>
            </a:r>
            <a:r>
              <a:rPr lang="zh-TW" altLang="en-US" sz="2400">
                <a:latin typeface="標楷體" panose="03000509000000000000" pitchFamily="65" charset="-120"/>
                <a:ea typeface="標楷體" panose="03000509000000000000" pitchFamily="65" charset="-120"/>
              </a:rPr>
              <a:t>：</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需要用心思考與計劃的遊戲。</a:t>
            </a:r>
            <a:r>
              <a:rPr lang="zh-TW" altLang="en-US" sz="2400">
                <a:latin typeface="標楷體" panose="03000509000000000000" pitchFamily="65" charset="-120"/>
                <a:ea typeface="標楷體" panose="03000509000000000000" pitchFamily="65" charset="-120"/>
              </a:rPr>
              <a:t/>
            </a:r>
            <a:br>
              <a:rPr lang="zh-TW" altLang="en-US" sz="2400">
                <a:latin typeface="標楷體" panose="03000509000000000000" pitchFamily="65" charset="-120"/>
                <a:ea typeface="標楷體" panose="03000509000000000000" pitchFamily="65" charset="-120"/>
              </a:rPr>
            </a:br>
            <a:endParaRPr lang="zh-TW" altLang="en-US" sz="2400">
              <a:latin typeface="標楷體" panose="03000509000000000000" pitchFamily="65" charset="-120"/>
              <a:ea typeface="標楷體" panose="03000509000000000000" pitchFamily="65" charset="-120"/>
            </a:endParaRPr>
          </a:p>
        </p:txBody>
      </p:sp>
      <p:grpSp>
        <p:nvGrpSpPr>
          <p:cNvPr id="28676" name="Group 15"/>
          <p:cNvGrpSpPr>
            <a:grpSpLocks/>
          </p:cNvGrpSpPr>
          <p:nvPr/>
        </p:nvGrpSpPr>
        <p:grpSpPr bwMode="auto">
          <a:xfrm>
            <a:off x="1781175" y="195263"/>
            <a:ext cx="184150" cy="1219200"/>
            <a:chOff x="-58" y="4075"/>
            <a:chExt cx="116" cy="768"/>
          </a:xfrm>
        </p:grpSpPr>
        <p:sp>
          <p:nvSpPr>
            <p:cNvPr id="28695" name="Rectangle 11"/>
            <p:cNvSpPr>
              <a:spLocks noChangeArrowheads="1"/>
            </p:cNvSpPr>
            <p:nvPr/>
          </p:nvSpPr>
          <p:spPr bwMode="auto">
            <a:xfrm>
              <a:off x="-58" y="4075"/>
              <a:ext cx="1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kumimoji="1" lang="en-US" altLang="zh-TW" sz="1000">
                <a:latin typeface="Tahoma" panose="020B0604030504040204" pitchFamily="34" charset="0"/>
                <a:cs typeface="Tahoma" panose="020B0604030504040204" pitchFamily="34" charset="0"/>
              </a:endParaRPr>
            </a:p>
            <a:p>
              <a:pPr lvl="1">
                <a:spcBef>
                  <a:spcPct val="0"/>
                </a:spcBef>
                <a:buSzTx/>
                <a:buFontTx/>
                <a:buNone/>
              </a:pPr>
              <a:endParaRPr kumimoji="1" lang="en-US" altLang="zh-TW" sz="2400">
                <a:cs typeface="Tahoma" panose="020B0604030504040204" pitchFamily="34" charset="0"/>
              </a:endParaRPr>
            </a:p>
          </p:txBody>
        </p:sp>
        <p:sp>
          <p:nvSpPr>
            <p:cNvPr id="28696" name="Rectangle 13"/>
            <p:cNvSpPr>
              <a:spLocks noChangeArrowheads="1"/>
            </p:cNvSpPr>
            <p:nvPr/>
          </p:nvSpPr>
          <p:spPr bwMode="auto">
            <a:xfrm>
              <a:off x="0" y="4488"/>
              <a:ext cx="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28697" name="Rectangle 14"/>
            <p:cNvSpPr>
              <a:spLocks noChangeArrowheads="1"/>
            </p:cNvSpPr>
            <p:nvPr/>
          </p:nvSpPr>
          <p:spPr bwMode="auto">
            <a:xfrm>
              <a:off x="-58" y="4459"/>
              <a:ext cx="116"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kumimoji="1" lang="en-US" altLang="zh-TW" sz="1000">
                <a:latin typeface="Tahoma" panose="020B0604030504040204" pitchFamily="34" charset="0"/>
                <a:cs typeface="Tahoma" panose="020B0604030504040204" pitchFamily="34" charset="0"/>
              </a:endParaRPr>
            </a:p>
            <a:p>
              <a:pPr>
                <a:spcBef>
                  <a:spcPct val="0"/>
                </a:spcBef>
                <a:buSzTx/>
                <a:buFontTx/>
                <a:buNone/>
              </a:pPr>
              <a:endParaRPr kumimoji="1" lang="en-US" altLang="zh-TW" sz="2400">
                <a:cs typeface="Tahoma" panose="020B0604030504040204" pitchFamily="34" charset="0"/>
              </a:endParaRPr>
            </a:p>
          </p:txBody>
        </p:sp>
      </p:grpSp>
      <p:sp>
        <p:nvSpPr>
          <p:cNvPr id="28677" name="Rectangle 35"/>
          <p:cNvSpPr>
            <a:spLocks noChangeArrowheads="1"/>
          </p:cNvSpPr>
          <p:nvPr/>
        </p:nvSpPr>
        <p:spPr bwMode="auto">
          <a:xfrm>
            <a:off x="4362450" y="238283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grpSp>
        <p:nvGrpSpPr>
          <p:cNvPr id="28678" name="Group 51"/>
          <p:cNvGrpSpPr>
            <a:grpSpLocks/>
          </p:cNvGrpSpPr>
          <p:nvPr/>
        </p:nvGrpSpPr>
        <p:grpSpPr bwMode="auto">
          <a:xfrm>
            <a:off x="2286000" y="2170114"/>
            <a:ext cx="5181600" cy="1944687"/>
            <a:chOff x="480" y="1367"/>
            <a:chExt cx="3264" cy="1225"/>
          </a:xfrm>
        </p:grpSpPr>
        <p:pic>
          <p:nvPicPr>
            <p:cNvPr id="28692" name="Picture 6" descr="sci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2" y="1367"/>
              <a:ext cx="1632" cy="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3" name="Picture 8" descr="egit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 y="1367"/>
              <a:ext cx="1632" cy="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2" name="Rectangle 38"/>
            <p:cNvSpPr>
              <a:spLocks noChangeArrowheads="1"/>
            </p:cNvSpPr>
            <p:nvPr/>
          </p:nvSpPr>
          <p:spPr bwMode="auto">
            <a:xfrm>
              <a:off x="480" y="1367"/>
              <a:ext cx="992"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(Civilization III)</a:t>
              </a:r>
            </a:p>
          </p:txBody>
        </p:sp>
      </p:grpSp>
      <p:grpSp>
        <p:nvGrpSpPr>
          <p:cNvPr id="28679" name="Group 54"/>
          <p:cNvGrpSpPr>
            <a:grpSpLocks/>
          </p:cNvGrpSpPr>
          <p:nvPr/>
        </p:nvGrpSpPr>
        <p:grpSpPr bwMode="auto">
          <a:xfrm>
            <a:off x="1676401" y="4308477"/>
            <a:ext cx="3400425" cy="2551113"/>
            <a:chOff x="96" y="2714"/>
            <a:chExt cx="2142" cy="1607"/>
          </a:xfrm>
        </p:grpSpPr>
        <p:pic>
          <p:nvPicPr>
            <p:cNvPr id="28690" name="Picture 12" descr="Warcraf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 y="2714"/>
              <a:ext cx="2142" cy="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3" name="Rectangle 39"/>
            <p:cNvSpPr>
              <a:spLocks noChangeArrowheads="1"/>
            </p:cNvSpPr>
            <p:nvPr/>
          </p:nvSpPr>
          <p:spPr bwMode="auto">
            <a:xfrm>
              <a:off x="96" y="4108"/>
              <a:ext cx="865"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(Warcraft 3)</a:t>
              </a:r>
            </a:p>
          </p:txBody>
        </p:sp>
      </p:grpSp>
      <p:grpSp>
        <p:nvGrpSpPr>
          <p:cNvPr id="28680" name="Group 53"/>
          <p:cNvGrpSpPr>
            <a:grpSpLocks/>
          </p:cNvGrpSpPr>
          <p:nvPr/>
        </p:nvGrpSpPr>
        <p:grpSpPr bwMode="auto">
          <a:xfrm>
            <a:off x="5257800" y="4540250"/>
            <a:ext cx="5037138" cy="2317750"/>
            <a:chOff x="2352" y="2860"/>
            <a:chExt cx="3173" cy="1460"/>
          </a:xfrm>
        </p:grpSpPr>
        <p:pic>
          <p:nvPicPr>
            <p:cNvPr id="28687" name="Picture 19" descr="ksgtgqd68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2" y="2880"/>
              <a:ext cx="1824"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8" name="Picture 37" descr="X-COM 3: Apocalypse Screensho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0" y="3060"/>
              <a:ext cx="1685" cy="1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64" name="Rectangle 40"/>
            <p:cNvSpPr>
              <a:spLocks noChangeArrowheads="1"/>
            </p:cNvSpPr>
            <p:nvPr/>
          </p:nvSpPr>
          <p:spPr bwMode="auto">
            <a:xfrm>
              <a:off x="3590" y="2860"/>
              <a:ext cx="644"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(X-Com)</a:t>
              </a:r>
            </a:p>
          </p:txBody>
        </p:sp>
      </p:grpSp>
      <p:sp>
        <p:nvSpPr>
          <p:cNvPr id="28681" name="Rectangle 41"/>
          <p:cNvSpPr>
            <a:spLocks noChangeArrowheads="1"/>
          </p:cNvSpPr>
          <p:nvPr/>
        </p:nvSpPr>
        <p:spPr bwMode="auto">
          <a:xfrm>
            <a:off x="4953000" y="2571751"/>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28682" name="Rectangle 43"/>
          <p:cNvSpPr>
            <a:spLocks noChangeArrowheads="1"/>
          </p:cNvSpPr>
          <p:nvPr/>
        </p:nvSpPr>
        <p:spPr bwMode="auto">
          <a:xfrm>
            <a:off x="7515226" y="2571751"/>
            <a:ext cx="4017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sp>
        <p:nvSpPr>
          <p:cNvPr id="28683" name="Rectangle 44"/>
          <p:cNvSpPr>
            <a:spLocks noChangeArrowheads="1"/>
          </p:cNvSpPr>
          <p:nvPr/>
        </p:nvSpPr>
        <p:spPr bwMode="auto">
          <a:xfrm>
            <a:off x="1525588" y="169862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grpSp>
        <p:nvGrpSpPr>
          <p:cNvPr id="28684" name="Group 52"/>
          <p:cNvGrpSpPr>
            <a:grpSpLocks/>
          </p:cNvGrpSpPr>
          <p:nvPr/>
        </p:nvGrpSpPr>
        <p:grpSpPr bwMode="auto">
          <a:xfrm>
            <a:off x="8229600" y="1143000"/>
            <a:ext cx="2438400" cy="3619500"/>
            <a:chOff x="4224" y="720"/>
            <a:chExt cx="1536" cy="2280"/>
          </a:xfrm>
        </p:grpSpPr>
        <p:pic>
          <p:nvPicPr>
            <p:cNvPr id="28685" name="Picture 42" descr="srtalpha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24" y="1848"/>
              <a:ext cx="1536"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46" descr="supersobotwa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24" y="720"/>
              <a:ext cx="1536" cy="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投影片編號版面配置區 1"/>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4002903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2209799" y="304800"/>
            <a:ext cx="8706854" cy="1143000"/>
          </a:xfrm>
        </p:spPr>
        <p:txBody>
          <a:bodyPr>
            <a:normAutofit fontScale="90000"/>
          </a:bodyPr>
          <a:lstStyle/>
          <a:p>
            <a:pPr eaLnBrk="1" hangingPunct="1"/>
            <a:r>
              <a:rPr lang="zh-TW" altLang="en-US" dirty="0">
                <a:latin typeface="標楷體" panose="03000509000000000000" pitchFamily="65" charset="-120"/>
                <a:ea typeface="標楷體" panose="03000509000000000000" pitchFamily="65" charset="-120"/>
              </a:rPr>
              <a:t>遊戲類型</a:t>
            </a:r>
            <a:r>
              <a:rPr lang="en-US" altLang="zh-TW" dirty="0">
                <a:latin typeface="標楷體" panose="03000509000000000000" pitchFamily="65" charset="-120"/>
                <a:ea typeface="標楷體" panose="03000509000000000000" pitchFamily="65" charset="-120"/>
              </a:rPr>
              <a:t>(Game Genders)</a:t>
            </a:r>
            <a:r>
              <a:rPr lang="en-US" altLang="zh-TW" sz="1800" dirty="0">
                <a:latin typeface="標楷體" panose="03000509000000000000" pitchFamily="65" charset="-120"/>
                <a:ea typeface="標楷體" panose="03000509000000000000" pitchFamily="65" charset="-120"/>
              </a:rPr>
              <a:t>(Pedersen p.19)</a:t>
            </a:r>
          </a:p>
        </p:txBody>
      </p:sp>
      <p:sp>
        <p:nvSpPr>
          <p:cNvPr id="29699" name="Rectangle 4"/>
          <p:cNvSpPr>
            <a:spLocks noChangeArrowheads="1"/>
          </p:cNvSpPr>
          <p:nvPr/>
        </p:nvSpPr>
        <p:spPr bwMode="auto">
          <a:xfrm>
            <a:off x="2514600" y="1143000"/>
            <a:ext cx="7772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a:ea typeface="標楷體" panose="03000509000000000000" pitchFamily="65" charset="-120"/>
              </a:rPr>
              <a:t>其他：</a:t>
            </a:r>
            <a:r>
              <a:rPr lang="zh-TW" altLang="en-US" sz="2000">
                <a:ea typeface="標楷體" panose="03000509000000000000" pitchFamily="65" charset="-120"/>
              </a:rPr>
              <a:t>謎題、玩具等。</a:t>
            </a:r>
            <a:r>
              <a:rPr lang="zh-TW" altLang="en-US" sz="2400">
                <a:ea typeface="標楷體" panose="03000509000000000000" pitchFamily="65" charset="-120"/>
              </a:rPr>
              <a:t/>
            </a:r>
            <a:br>
              <a:rPr lang="zh-TW" altLang="en-US" sz="2400">
                <a:ea typeface="標楷體" panose="03000509000000000000" pitchFamily="65" charset="-120"/>
              </a:rPr>
            </a:br>
            <a:endParaRPr lang="zh-TW" altLang="en-US" sz="2400">
              <a:ea typeface="標楷體" panose="03000509000000000000" pitchFamily="65" charset="-120"/>
            </a:endParaRPr>
          </a:p>
        </p:txBody>
      </p:sp>
      <p:sp>
        <p:nvSpPr>
          <p:cNvPr id="29700" name="Rectangle 5"/>
          <p:cNvSpPr>
            <a:spLocks noChangeArrowheads="1"/>
          </p:cNvSpPr>
          <p:nvPr/>
        </p:nvSpPr>
        <p:spPr bwMode="auto">
          <a:xfrm>
            <a:off x="3575050" y="2097089"/>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grpSp>
        <p:nvGrpSpPr>
          <p:cNvPr id="29701" name="Group 22"/>
          <p:cNvGrpSpPr>
            <a:grpSpLocks/>
          </p:cNvGrpSpPr>
          <p:nvPr/>
        </p:nvGrpSpPr>
        <p:grpSpPr bwMode="auto">
          <a:xfrm>
            <a:off x="2782888" y="1989139"/>
            <a:ext cx="5181600" cy="2898775"/>
            <a:chOff x="2496" y="2494"/>
            <a:chExt cx="3264" cy="1826"/>
          </a:xfrm>
        </p:grpSpPr>
        <p:pic>
          <p:nvPicPr>
            <p:cNvPr id="29702" name="Picture 19" descr="sambamess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2" y="2888"/>
              <a:ext cx="2148" cy="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3" name="Picture 16" descr="samba_de_ami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6" y="2494"/>
              <a:ext cx="1663" cy="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4" name="Rectangle 20"/>
            <p:cNvSpPr>
              <a:spLocks noChangeArrowheads="1"/>
            </p:cNvSpPr>
            <p:nvPr/>
          </p:nvSpPr>
          <p:spPr bwMode="auto">
            <a:xfrm>
              <a:off x="4176" y="2640"/>
              <a:ext cx="10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dirty="0"/>
                <a:t>(Samba de Amigo)</a:t>
              </a:r>
            </a:p>
          </p:txBody>
        </p:sp>
      </p:grpSp>
      <p:sp>
        <p:nvSpPr>
          <p:cNvPr id="2" name="投影片編號版面配置區 1"/>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96988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2209800" y="76200"/>
            <a:ext cx="7772400" cy="1143000"/>
          </a:xfrm>
        </p:spPr>
        <p:txBody>
          <a:bodyPr/>
          <a:lstStyle/>
          <a:p>
            <a:pPr eaLnBrk="1" hangingPunct="1"/>
            <a:r>
              <a:rPr lang="zh-TW" altLang="en-US" sz="3600">
                <a:latin typeface="標楷體" panose="03000509000000000000" pitchFamily="65" charset="-120"/>
                <a:ea typeface="標楷體" panose="03000509000000000000" pitchFamily="65" charset="-120"/>
              </a:rPr>
              <a:t>遊戲設計文件</a:t>
            </a:r>
            <a:endParaRPr lang="zh-TW" altLang="en-US" sz="2000">
              <a:latin typeface="標楷體" panose="03000509000000000000" pitchFamily="65" charset="-120"/>
              <a:ea typeface="標楷體" panose="03000509000000000000" pitchFamily="65" charset="-120"/>
            </a:endParaRPr>
          </a:p>
        </p:txBody>
      </p:sp>
      <p:sp>
        <p:nvSpPr>
          <p:cNvPr id="30723" name="Rectangle 4"/>
          <p:cNvSpPr>
            <a:spLocks noChangeArrowheads="1"/>
          </p:cNvSpPr>
          <p:nvPr/>
        </p:nvSpPr>
        <p:spPr bwMode="auto">
          <a:xfrm>
            <a:off x="2514600" y="1371600"/>
            <a:ext cx="777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SzPct val="150000"/>
              <a:buBlip>
                <a:blip r:embed="rId2"/>
              </a:buBlip>
              <a:defRPr sz="3200">
                <a:solidFill>
                  <a:schemeClr val="tx1"/>
                </a:solidFill>
                <a:latin typeface="Times New Roman" panose="02020603050405020304" pitchFamily="18" charset="0"/>
              </a:defRPr>
            </a:lvl1pPr>
            <a:lvl2pPr marL="914400" indent="-45720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buFontTx/>
              <a:buNone/>
            </a:pPr>
            <a:r>
              <a:rPr lang="en-US" altLang="zh-TW" sz="2400">
                <a:ea typeface="標楷體" panose="03000509000000000000" pitchFamily="65" charset="-120"/>
              </a:rPr>
              <a:t>1.</a:t>
            </a:r>
            <a:r>
              <a:rPr lang="zh-TW" altLang="en-US" sz="2400" u="sng">
                <a:ea typeface="標楷體" panose="03000509000000000000" pitchFamily="65" charset="-120"/>
              </a:rPr>
              <a:t>基本概念文件</a:t>
            </a:r>
            <a:r>
              <a:rPr lang="zh-TW" altLang="en-US" sz="2400">
                <a:ea typeface="標楷體" panose="03000509000000000000" pitchFamily="65" charset="-120"/>
              </a:rPr>
              <a:t>：主要作為推銷工具，遊戲的履歷表，重點是傳達遊戲有多好玩。長度</a:t>
            </a:r>
            <a:r>
              <a:rPr lang="en-US" altLang="zh-TW" sz="2400">
                <a:ea typeface="標楷體" panose="03000509000000000000" pitchFamily="65" charset="-120"/>
              </a:rPr>
              <a:t>2~4 </a:t>
            </a:r>
            <a:r>
              <a:rPr lang="zh-TW" altLang="en-US" sz="2400">
                <a:ea typeface="標楷體" panose="03000509000000000000" pitchFamily="65" charset="-120"/>
              </a:rPr>
              <a:t>頁，可在</a:t>
            </a:r>
            <a:r>
              <a:rPr lang="en-US" altLang="zh-TW" sz="2400">
                <a:ea typeface="標楷體" panose="03000509000000000000" pitchFamily="65" charset="-120"/>
              </a:rPr>
              <a:t>10</a:t>
            </a:r>
            <a:r>
              <a:rPr lang="zh-TW" altLang="en-US" sz="2400">
                <a:ea typeface="標楷體" panose="03000509000000000000" pitchFamily="65" charset="-120"/>
              </a:rPr>
              <a:t>分鐘內看完。</a:t>
            </a:r>
          </a:p>
          <a:p>
            <a:pPr lvl="1" eaLnBrk="1" hangingPunct="1">
              <a:buFontTx/>
              <a:buNone/>
            </a:pPr>
            <a:r>
              <a:rPr lang="en-US" altLang="zh-TW" sz="2400">
                <a:ea typeface="標楷體" panose="03000509000000000000" pitchFamily="65" charset="-120"/>
              </a:rPr>
              <a:t>1.1.</a:t>
            </a:r>
            <a:r>
              <a:rPr lang="zh-TW" altLang="en-US" sz="2000" u="sng">
                <a:ea typeface="標楷體" panose="03000509000000000000" pitchFamily="65" charset="-120"/>
              </a:rPr>
              <a:t>基本概念說明</a:t>
            </a:r>
            <a:r>
              <a:rPr lang="zh-TW" altLang="en-US" sz="2000">
                <a:ea typeface="標楷體" panose="03000509000000000000" pitchFamily="65" charset="-120"/>
              </a:rPr>
              <a:t>：最多用兩行表達遊戲理念。</a:t>
            </a:r>
          </a:p>
          <a:p>
            <a:pPr lvl="1" eaLnBrk="1" hangingPunct="1">
              <a:buFontTx/>
              <a:buNone/>
            </a:pPr>
            <a:r>
              <a:rPr lang="en-US" altLang="zh-TW" sz="2000">
                <a:ea typeface="標楷體" panose="03000509000000000000" pitchFamily="65" charset="-120"/>
              </a:rPr>
              <a:t>1.2.</a:t>
            </a:r>
            <a:r>
              <a:rPr lang="zh-TW" altLang="en-US" sz="2000" u="sng">
                <a:ea typeface="標楷體" panose="03000509000000000000" pitchFamily="65" charset="-120"/>
              </a:rPr>
              <a:t>功能</a:t>
            </a:r>
            <a:r>
              <a:rPr lang="zh-TW" altLang="en-US" sz="2000">
                <a:ea typeface="標楷體" panose="03000509000000000000" pitchFamily="65" charset="-120"/>
              </a:rPr>
              <a:t>：列出主要功能特色，重點在傳達遊戲外觀與感受</a:t>
            </a:r>
            <a:r>
              <a:rPr lang="en-US" altLang="zh-TW" sz="2000">
                <a:ea typeface="標楷體" panose="03000509000000000000" pitchFamily="65" charset="-120"/>
              </a:rPr>
              <a:t>(</a:t>
            </a:r>
            <a:r>
              <a:rPr lang="zh-TW" altLang="en-US" sz="2000">
                <a:ea typeface="標楷體" panose="03000509000000000000" pitchFamily="65" charset="-120"/>
              </a:rPr>
              <a:t>遊戲經驗</a:t>
            </a:r>
            <a:r>
              <a:rPr lang="en-US" altLang="zh-TW" sz="2000">
                <a:ea typeface="標楷體" panose="03000509000000000000" pitchFamily="65" charset="-120"/>
              </a:rPr>
              <a:t>)</a:t>
            </a:r>
            <a:r>
              <a:rPr lang="zh-TW" altLang="en-US" sz="2000">
                <a:ea typeface="標楷體" panose="03000509000000000000" pitchFamily="65" charset="-120"/>
              </a:rPr>
              <a:t>，而非運作機制。避免超過第一頁。</a:t>
            </a:r>
          </a:p>
          <a:p>
            <a:pPr lvl="1" eaLnBrk="1" hangingPunct="1">
              <a:buFontTx/>
              <a:buNone/>
            </a:pPr>
            <a:r>
              <a:rPr lang="en-US" altLang="zh-TW" sz="2000">
                <a:ea typeface="標楷體" panose="03000509000000000000" pitchFamily="65" charset="-120"/>
              </a:rPr>
              <a:t>1.3.</a:t>
            </a:r>
            <a:r>
              <a:rPr lang="zh-TW" altLang="en-US" sz="2000" u="sng">
                <a:ea typeface="標楷體" panose="03000509000000000000" pitchFamily="65" charset="-120"/>
              </a:rPr>
              <a:t>概觀</a:t>
            </a:r>
            <a:r>
              <a:rPr lang="zh-TW" altLang="en-US" sz="2000">
                <a:ea typeface="標楷體" panose="03000509000000000000" pitchFamily="65" charset="-120"/>
              </a:rPr>
              <a:t>：列出遊戲的主要商業考量，包括</a:t>
            </a:r>
            <a:br>
              <a:rPr lang="zh-TW" altLang="en-US" sz="2000">
                <a:ea typeface="標楷體" panose="03000509000000000000" pitchFamily="65" charset="-120"/>
              </a:rPr>
            </a:br>
            <a:r>
              <a:rPr lang="zh-TW" altLang="en-US" sz="2000">
                <a:ea typeface="標楷體" panose="03000509000000000000" pitchFamily="65" charset="-120"/>
              </a:rPr>
              <a:t>玩家行為	遊戲類型	授權</a:t>
            </a:r>
            <a:br>
              <a:rPr lang="zh-TW" altLang="en-US" sz="2000">
                <a:ea typeface="標楷體" panose="03000509000000000000" pitchFamily="65" charset="-120"/>
              </a:rPr>
            </a:br>
            <a:r>
              <a:rPr lang="zh-TW" altLang="en-US" sz="2000">
                <a:ea typeface="標楷體" panose="03000509000000000000" pitchFamily="65" charset="-120"/>
              </a:rPr>
              <a:t>目標顧客	競爭對手	獨特賣點</a:t>
            </a:r>
            <a:br>
              <a:rPr lang="zh-TW" altLang="en-US" sz="2000">
                <a:ea typeface="標楷體" panose="03000509000000000000" pitchFamily="65" charset="-120"/>
              </a:rPr>
            </a:br>
            <a:r>
              <a:rPr lang="zh-TW" altLang="en-US" sz="2000">
                <a:ea typeface="標楷體" panose="03000509000000000000" pitchFamily="65" charset="-120"/>
              </a:rPr>
              <a:t>目標硬體	設計目標</a:t>
            </a:r>
          </a:p>
          <a:p>
            <a:pPr lvl="1" eaLnBrk="1" hangingPunct="1">
              <a:buFontTx/>
              <a:buNone/>
            </a:pPr>
            <a:r>
              <a:rPr lang="en-US" altLang="zh-TW" sz="2000">
                <a:ea typeface="標楷體" panose="03000509000000000000" pitchFamily="65" charset="-120"/>
              </a:rPr>
              <a:t>1.4.</a:t>
            </a:r>
            <a:r>
              <a:rPr lang="zh-TW" altLang="en-US" sz="2000" u="sng">
                <a:ea typeface="標楷體" panose="03000509000000000000" pitchFamily="65" charset="-120"/>
              </a:rPr>
              <a:t>補充細節</a:t>
            </a:r>
            <a:r>
              <a:rPr lang="zh-TW" altLang="en-US" sz="2000">
                <a:ea typeface="標楷體" panose="03000509000000000000" pitchFamily="65" charset="-120"/>
              </a:rPr>
              <a:t>：讀者可能感興趣的額外說明，例如關於人物、美術、音樂等分面的介紹。</a:t>
            </a: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2569421745"/>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209800" y="457200"/>
            <a:ext cx="7772400" cy="1143000"/>
          </a:xfrm>
        </p:spPr>
        <p:txBody>
          <a:bodyPr/>
          <a:lstStyle/>
          <a:p>
            <a:pPr algn="ctr" eaLnBrk="1" hangingPunct="1"/>
            <a:r>
              <a:rPr lang="zh-TW" altLang="en-US" sz="3600" dirty="0">
                <a:latin typeface="標楷體" panose="03000509000000000000" pitchFamily="65" charset="-120"/>
                <a:ea typeface="標楷體" panose="03000509000000000000" pitchFamily="65" charset="-120"/>
              </a:rPr>
              <a:t>「完美遊戲設計師」所具備的特色</a:t>
            </a:r>
            <a:br>
              <a:rPr lang="zh-TW" altLang="en-US" sz="3600" dirty="0">
                <a:latin typeface="標楷體" panose="03000509000000000000" pitchFamily="65" charset="-120"/>
                <a:ea typeface="標楷體" panose="03000509000000000000" pitchFamily="65" charset="-120"/>
              </a:rPr>
            </a:br>
            <a:r>
              <a:rPr lang="en-US" altLang="zh-TW" sz="2000" dirty="0">
                <a:latin typeface="標楷體" panose="03000509000000000000" pitchFamily="65" charset="-120"/>
                <a:ea typeface="標楷體" panose="03000509000000000000" pitchFamily="65" charset="-120"/>
              </a:rPr>
              <a:t>(Andrew p.1-16)</a:t>
            </a:r>
          </a:p>
        </p:txBody>
      </p:sp>
      <p:sp>
        <p:nvSpPr>
          <p:cNvPr id="6147" name="Rectangle 3"/>
          <p:cNvSpPr>
            <a:spLocks noGrp="1" noChangeArrowheads="1"/>
          </p:cNvSpPr>
          <p:nvPr>
            <p:ph idx="1"/>
          </p:nvPr>
        </p:nvSpPr>
        <p:spPr>
          <a:xfrm>
            <a:off x="2362200" y="1524000"/>
            <a:ext cx="7162800" cy="5029200"/>
          </a:xfrm>
        </p:spPr>
        <p:txBody>
          <a:bodyPr>
            <a:normAutofit lnSpcReduction="10000"/>
          </a:bodyPr>
          <a:lstStyle/>
          <a:p>
            <a:pPr marL="609600" indent="-609600">
              <a:lnSpc>
                <a:spcPct val="90000"/>
              </a:lnSpc>
              <a:buSzTx/>
              <a:buFontTx/>
              <a:buAutoNum type="arabicPeriod"/>
            </a:pPr>
            <a:r>
              <a:rPr lang="zh-TW" altLang="en-US" sz="2400" b="1" dirty="0">
                <a:latin typeface="標楷體" panose="03000509000000000000" pitchFamily="65" charset="-120"/>
                <a:ea typeface="標楷體" panose="03000509000000000000" pitchFamily="65" charset="-120"/>
              </a:rPr>
              <a:t>想像力：</a:t>
            </a:r>
            <a:r>
              <a:rPr lang="zh-TW" altLang="en-US" sz="2400" dirty="0">
                <a:latin typeface="標楷體" panose="03000509000000000000" pitchFamily="65" charset="-120"/>
                <a:ea typeface="標楷體" panose="03000509000000000000" pitchFamily="65" charset="-120"/>
              </a:rPr>
              <a:t>視覺與聽覺想像、戲劇想像、概念想像、側面思考。</a:t>
            </a:r>
          </a:p>
          <a:p>
            <a:pPr marL="609600" indent="-609600">
              <a:lnSpc>
                <a:spcPct val="90000"/>
              </a:lnSpc>
              <a:buSzTx/>
              <a:buFontTx/>
              <a:buAutoNum type="arabicPeriod"/>
            </a:pPr>
            <a:r>
              <a:rPr lang="zh-TW" altLang="en-US" sz="2400" b="1" dirty="0">
                <a:latin typeface="標楷體" panose="03000509000000000000" pitchFamily="65" charset="-120"/>
                <a:ea typeface="標楷體" panose="03000509000000000000" pitchFamily="65" charset="-120"/>
              </a:rPr>
              <a:t>技術上的認知：</a:t>
            </a:r>
            <a:r>
              <a:rPr lang="zh-TW" altLang="en-US" sz="2400" dirty="0">
                <a:latin typeface="標楷體" panose="03000509000000000000" pitchFamily="65" charset="-120"/>
                <a:ea typeface="標楷體" panose="03000509000000000000" pitchFamily="65" charset="-120"/>
              </a:rPr>
              <a:t>電腦的擅長與不擅長，可能與不可能。</a:t>
            </a:r>
          </a:p>
          <a:p>
            <a:pPr marL="609600" indent="-609600">
              <a:lnSpc>
                <a:spcPct val="90000"/>
              </a:lnSpc>
              <a:buSzTx/>
              <a:buFontTx/>
              <a:buAutoNum type="arabicPeriod"/>
            </a:pPr>
            <a:r>
              <a:rPr lang="zh-TW" altLang="en-US" sz="2400" b="1" dirty="0">
                <a:latin typeface="標楷體" panose="03000509000000000000" pitchFamily="65" charset="-120"/>
                <a:ea typeface="標楷體" panose="03000509000000000000" pitchFamily="65" charset="-120"/>
              </a:rPr>
              <a:t>分析能力：</a:t>
            </a:r>
            <a:r>
              <a:rPr lang="zh-TW" altLang="en-US" sz="2400" dirty="0">
                <a:latin typeface="標楷體" panose="03000509000000000000" pitchFamily="65" charset="-120"/>
                <a:ea typeface="標楷體" panose="03000509000000000000" pitchFamily="65" charset="-120"/>
              </a:rPr>
              <a:t>善加批評自己的工作。</a:t>
            </a:r>
          </a:p>
          <a:p>
            <a:pPr marL="609600" indent="-609600">
              <a:lnSpc>
                <a:spcPct val="90000"/>
              </a:lnSpc>
              <a:buSzTx/>
              <a:buFontTx/>
              <a:buAutoNum type="arabicPeriod"/>
            </a:pPr>
            <a:r>
              <a:rPr lang="zh-TW" altLang="en-US" sz="2400" b="1" dirty="0">
                <a:latin typeface="標楷體" panose="03000509000000000000" pitchFamily="65" charset="-120"/>
                <a:ea typeface="標楷體" panose="03000509000000000000" pitchFamily="65" charset="-120"/>
              </a:rPr>
              <a:t>數理能力：</a:t>
            </a:r>
            <a:r>
              <a:rPr lang="zh-TW" altLang="en-US" sz="2400" dirty="0">
                <a:latin typeface="標楷體" panose="03000509000000000000" pitchFamily="65" charset="-120"/>
                <a:ea typeface="標楷體" panose="03000509000000000000" pitchFamily="65" charset="-120"/>
              </a:rPr>
              <a:t>基本數學技巧，特別是統計能力。</a:t>
            </a:r>
          </a:p>
          <a:p>
            <a:pPr marL="609600" indent="-609600">
              <a:lnSpc>
                <a:spcPct val="90000"/>
              </a:lnSpc>
              <a:buSzTx/>
              <a:buFontTx/>
              <a:buAutoNum type="arabicPeriod"/>
            </a:pPr>
            <a:r>
              <a:rPr lang="zh-TW" altLang="en-US" sz="2400" b="1" dirty="0">
                <a:latin typeface="標楷體" panose="03000509000000000000" pitchFamily="65" charset="-120"/>
                <a:ea typeface="標楷體" panose="03000509000000000000" pitchFamily="65" charset="-120"/>
              </a:rPr>
              <a:t>審美能力：</a:t>
            </a:r>
            <a:r>
              <a:rPr lang="zh-TW" altLang="en-US" sz="2400" dirty="0">
                <a:latin typeface="標楷體" panose="03000509000000000000" pitchFamily="65" charset="-120"/>
                <a:ea typeface="標楷體" panose="03000509000000000000" pitchFamily="65" charset="-120"/>
              </a:rPr>
              <a:t>拓展審美視野。</a:t>
            </a:r>
          </a:p>
          <a:p>
            <a:pPr marL="609600" indent="-609600">
              <a:lnSpc>
                <a:spcPct val="90000"/>
              </a:lnSpc>
              <a:buSzTx/>
              <a:buFontTx/>
              <a:buAutoNum type="arabicPeriod"/>
            </a:pPr>
            <a:r>
              <a:rPr lang="zh-TW" altLang="en-US" sz="2400" b="1" dirty="0">
                <a:latin typeface="標楷體" panose="03000509000000000000" pitchFamily="65" charset="-120"/>
                <a:ea typeface="標楷體" panose="03000509000000000000" pitchFamily="65" charset="-120"/>
              </a:rPr>
              <a:t>常識：</a:t>
            </a:r>
            <a:r>
              <a:rPr lang="zh-TW" altLang="en-US" sz="2400" dirty="0">
                <a:latin typeface="標楷體" panose="03000509000000000000" pitchFamily="65" charset="-120"/>
                <a:ea typeface="標楷體" panose="03000509000000000000" pitchFamily="65" charset="-120"/>
              </a:rPr>
              <a:t>基本常識是用來研究未知事物的能力。</a:t>
            </a:r>
          </a:p>
          <a:p>
            <a:pPr marL="609600" indent="-609600">
              <a:lnSpc>
                <a:spcPct val="90000"/>
              </a:lnSpc>
              <a:buSzTx/>
              <a:buFontTx/>
              <a:buAutoNum type="arabicPeriod"/>
            </a:pPr>
            <a:r>
              <a:rPr lang="zh-TW" altLang="en-US" sz="2400" b="1" dirty="0">
                <a:latin typeface="標楷體" panose="03000509000000000000" pitchFamily="65" charset="-120"/>
                <a:ea typeface="標楷體" panose="03000509000000000000" pitchFamily="65" charset="-120"/>
              </a:rPr>
              <a:t>寫作技巧：</a:t>
            </a:r>
            <a:r>
              <a:rPr lang="zh-TW" altLang="en-US" sz="2400" dirty="0">
                <a:latin typeface="標楷體" panose="03000509000000000000" pitchFamily="65" charset="-120"/>
                <a:ea typeface="標楷體" panose="03000509000000000000" pitchFamily="65" charset="-120"/>
              </a:rPr>
              <a:t>技術寫作、小說寫作、對話撰寫。</a:t>
            </a:r>
          </a:p>
          <a:p>
            <a:pPr marL="609600" indent="-609600">
              <a:lnSpc>
                <a:spcPct val="90000"/>
              </a:lnSpc>
              <a:buSzTx/>
              <a:buFontTx/>
              <a:buAutoNum type="arabicPeriod"/>
            </a:pPr>
            <a:r>
              <a:rPr lang="zh-TW" altLang="en-US" sz="2400" b="1" dirty="0">
                <a:latin typeface="標楷體" panose="03000509000000000000" pitchFamily="65" charset="-120"/>
                <a:ea typeface="標楷體" panose="03000509000000000000" pitchFamily="65" charset="-120"/>
              </a:rPr>
              <a:t>繪畫技術：</a:t>
            </a:r>
            <a:r>
              <a:rPr lang="en-US" altLang="zh-TW" sz="2400" dirty="0">
                <a:latin typeface="標楷體" panose="03000509000000000000" pitchFamily="65" charset="-120"/>
                <a:ea typeface="標楷體" panose="03000509000000000000" pitchFamily="65" charset="-120"/>
              </a:rPr>
              <a:t>A picture is worth a thousand word.</a:t>
            </a:r>
          </a:p>
          <a:p>
            <a:pPr marL="609600" indent="-609600">
              <a:lnSpc>
                <a:spcPct val="90000"/>
              </a:lnSpc>
              <a:buSzTx/>
              <a:buFontTx/>
              <a:buAutoNum type="arabicPeriod"/>
            </a:pPr>
            <a:r>
              <a:rPr lang="zh-TW" altLang="en-US" sz="2400" b="1" dirty="0">
                <a:latin typeface="標楷體" panose="03000509000000000000" pitchFamily="65" charset="-120"/>
                <a:ea typeface="標楷體" panose="03000509000000000000" pitchFamily="65" charset="-120"/>
              </a:rPr>
              <a:t>協商能力：</a:t>
            </a:r>
            <a:r>
              <a:rPr lang="zh-TW" altLang="en-US" sz="2400" dirty="0">
                <a:latin typeface="標楷體" panose="03000509000000000000" pitchFamily="65" charset="-120"/>
                <a:ea typeface="標楷體" panose="03000509000000000000" pitchFamily="65" charset="-120"/>
              </a:rPr>
              <a:t>協商各種細節、整合各種意見，以創造出前後連貫的遊戲。</a:t>
            </a:r>
          </a:p>
          <a:p>
            <a:pPr marL="609600" indent="-609600">
              <a:lnSpc>
                <a:spcPct val="90000"/>
              </a:lnSpc>
              <a:buSzTx/>
              <a:buFontTx/>
              <a:buAutoNum type="arabicPeriod"/>
            </a:pPr>
            <a:endParaRPr lang="en-US" altLang="zh-TW" sz="24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9284776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1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147">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47">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147">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147">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147">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14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2209800" y="76200"/>
            <a:ext cx="7772400" cy="1143000"/>
          </a:xfrm>
        </p:spPr>
        <p:txBody>
          <a:bodyPr/>
          <a:lstStyle/>
          <a:p>
            <a:pPr eaLnBrk="1" hangingPunct="1"/>
            <a:r>
              <a:rPr lang="zh-TW" altLang="en-US" sz="3600">
                <a:latin typeface="標楷體" panose="03000509000000000000" pitchFamily="65" charset="-120"/>
                <a:ea typeface="標楷體" panose="03000509000000000000" pitchFamily="65" charset="-120"/>
              </a:rPr>
              <a:t>遊戲設計文件</a:t>
            </a:r>
            <a:endParaRPr lang="zh-TW" altLang="en-US" sz="2000">
              <a:latin typeface="標楷體" panose="03000509000000000000" pitchFamily="65" charset="-120"/>
              <a:ea typeface="標楷體" panose="03000509000000000000" pitchFamily="65" charset="-120"/>
            </a:endParaRPr>
          </a:p>
        </p:txBody>
      </p:sp>
      <p:sp>
        <p:nvSpPr>
          <p:cNvPr id="31747" name="Rectangle 4"/>
          <p:cNvSpPr>
            <a:spLocks noChangeArrowheads="1"/>
          </p:cNvSpPr>
          <p:nvPr/>
        </p:nvSpPr>
        <p:spPr bwMode="auto">
          <a:xfrm>
            <a:off x="2514600" y="1066800"/>
            <a:ext cx="777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SzPct val="150000"/>
              <a:buBlip>
                <a:blip r:embed="rId2"/>
              </a:buBlip>
              <a:defRPr sz="3200">
                <a:solidFill>
                  <a:schemeClr val="tx1"/>
                </a:solidFill>
                <a:latin typeface="Times New Roman" panose="02020603050405020304" pitchFamily="18" charset="0"/>
              </a:defRPr>
            </a:lvl1pPr>
            <a:lvl2pPr marL="914400" indent="-45720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buFontTx/>
              <a:buNone/>
            </a:pPr>
            <a:r>
              <a:rPr lang="en-US" altLang="zh-TW" sz="2400">
                <a:ea typeface="標楷體" panose="03000509000000000000" pitchFamily="65" charset="-120"/>
              </a:rPr>
              <a:t>2.</a:t>
            </a:r>
            <a:r>
              <a:rPr lang="zh-TW" altLang="en-US" sz="2400" u="sng">
                <a:ea typeface="標楷體" panose="03000509000000000000" pitchFamily="65" charset="-120"/>
              </a:rPr>
              <a:t>遊戲企劃</a:t>
            </a:r>
            <a:r>
              <a:rPr lang="zh-TW" altLang="en-US" sz="2400">
                <a:ea typeface="標楷體" panose="03000509000000000000" pitchFamily="65" charset="-120"/>
              </a:rPr>
              <a:t>：通常</a:t>
            </a:r>
            <a:r>
              <a:rPr lang="en-US" altLang="zh-TW" sz="2400">
                <a:ea typeface="標楷體" panose="03000509000000000000" pitchFamily="65" charset="-120"/>
              </a:rPr>
              <a:t>10~20</a:t>
            </a:r>
            <a:r>
              <a:rPr lang="zh-TW" altLang="en-US" sz="2400">
                <a:ea typeface="標楷體" panose="03000509000000000000" pitchFamily="65" charset="-120"/>
              </a:rPr>
              <a:t>頁，也是推銷工具，於面談結束後交給金主或製作人。製作上以吸引力為考量。</a:t>
            </a:r>
          </a:p>
          <a:p>
            <a:pPr lvl="1" eaLnBrk="1" hangingPunct="1">
              <a:buFontTx/>
              <a:buNone/>
            </a:pPr>
            <a:r>
              <a:rPr lang="en-US" altLang="zh-TW" sz="2400">
                <a:ea typeface="標楷體" panose="03000509000000000000" pitchFamily="65" charset="-120"/>
              </a:rPr>
              <a:t>2.1.</a:t>
            </a:r>
            <a:r>
              <a:rPr lang="zh-TW" altLang="en-US" sz="2000" u="sng">
                <a:ea typeface="標楷體" panose="03000509000000000000" pitchFamily="65" charset="-120"/>
              </a:rPr>
              <a:t>標題頁</a:t>
            </a:r>
            <a:r>
              <a:rPr lang="zh-TW" altLang="en-US" sz="2000">
                <a:ea typeface="標楷體" panose="03000509000000000000" pitchFamily="65" charset="-120"/>
              </a:rPr>
              <a:t>：遊戲名稱、作者、日期、般權或機密資訊等，加上大大的彩色圖片。</a:t>
            </a:r>
          </a:p>
          <a:p>
            <a:pPr lvl="1" eaLnBrk="1" hangingPunct="1">
              <a:buFontTx/>
              <a:buNone/>
            </a:pPr>
            <a:r>
              <a:rPr lang="en-US" altLang="zh-TW" sz="2000">
                <a:ea typeface="標楷體" panose="03000509000000000000" pitchFamily="65" charset="-120"/>
              </a:rPr>
              <a:t>2.2.</a:t>
            </a:r>
            <a:r>
              <a:rPr lang="zh-TW" altLang="en-US" sz="2000" u="sng">
                <a:ea typeface="標楷體" panose="03000509000000000000" pitchFamily="65" charset="-120"/>
              </a:rPr>
              <a:t>主題摘要</a:t>
            </a:r>
            <a:r>
              <a:rPr lang="zh-TW" altLang="en-US" sz="2000">
                <a:ea typeface="標楷體" panose="03000509000000000000" pitchFamily="65" charset="-120"/>
              </a:rPr>
              <a:t>：整份文件的重點摘要。</a:t>
            </a:r>
          </a:p>
          <a:p>
            <a:pPr lvl="1" eaLnBrk="1" hangingPunct="1">
              <a:buFontTx/>
              <a:buNone/>
            </a:pPr>
            <a:r>
              <a:rPr lang="en-US" altLang="zh-TW" sz="2000">
                <a:ea typeface="標楷體" panose="03000509000000000000" pitchFamily="65" charset="-120"/>
              </a:rPr>
              <a:t>2.3.</a:t>
            </a:r>
            <a:r>
              <a:rPr lang="zh-TW" altLang="en-US" sz="2000" u="sng">
                <a:ea typeface="標楷體" panose="03000509000000000000" pitchFamily="65" charset="-120"/>
              </a:rPr>
              <a:t>遊戲概要</a:t>
            </a:r>
            <a:r>
              <a:rPr lang="zh-TW" altLang="en-US" sz="2000">
                <a:ea typeface="標楷體" panose="03000509000000000000" pitchFamily="65" charset="-120"/>
              </a:rPr>
              <a:t>：說明本遊戲的樣貌，包括</a:t>
            </a:r>
            <a:br>
              <a:rPr lang="zh-TW" altLang="en-US" sz="2000">
                <a:ea typeface="標楷體" panose="03000509000000000000" pitchFamily="65" charset="-120"/>
              </a:rPr>
            </a:br>
            <a:r>
              <a:rPr lang="zh-TW" altLang="en-US" sz="2000">
                <a:ea typeface="標楷體" panose="03000509000000000000" pitchFamily="65" charset="-120"/>
              </a:rPr>
              <a:t>基本概念	遊戲類型	特色</a:t>
            </a:r>
            <a:br>
              <a:rPr lang="zh-TW" altLang="en-US" sz="2000">
                <a:ea typeface="標楷體" panose="03000509000000000000" pitchFamily="65" charset="-120"/>
              </a:rPr>
            </a:br>
            <a:r>
              <a:rPr lang="zh-TW" altLang="en-US" sz="2000">
                <a:ea typeface="標楷體" panose="03000509000000000000" pitchFamily="65" charset="-120"/>
              </a:rPr>
              <a:t>授權		遊戲內容焦點	網路特色</a:t>
            </a:r>
            <a:br>
              <a:rPr lang="zh-TW" altLang="en-US" sz="2000">
                <a:ea typeface="標楷體" panose="03000509000000000000" pitchFamily="65" charset="-120"/>
              </a:rPr>
            </a:br>
            <a:r>
              <a:rPr lang="zh-TW" altLang="en-US" sz="2000">
                <a:ea typeface="標楷體" panose="03000509000000000000" pitchFamily="65" charset="-120"/>
              </a:rPr>
              <a:t>技術特色	美術與音效焦點	硬體</a:t>
            </a:r>
          </a:p>
          <a:p>
            <a:pPr lvl="1" eaLnBrk="1" hangingPunct="1">
              <a:buFontTx/>
              <a:buNone/>
            </a:pPr>
            <a:r>
              <a:rPr lang="en-US" altLang="zh-TW" sz="2000">
                <a:ea typeface="標楷體" panose="03000509000000000000" pitchFamily="65" charset="-120"/>
              </a:rPr>
              <a:t>2.4.</a:t>
            </a:r>
            <a:r>
              <a:rPr lang="zh-TW" altLang="en-US" sz="2000" u="sng">
                <a:ea typeface="標楷體" panose="03000509000000000000" pitchFamily="65" charset="-120"/>
              </a:rPr>
              <a:t>製作細節</a:t>
            </a:r>
            <a:r>
              <a:rPr lang="zh-TW" altLang="en-US" sz="2000">
                <a:ea typeface="標楷體" panose="03000509000000000000" pitchFamily="65" charset="-120"/>
              </a:rPr>
              <a:t>：足夠資源與經驗的證據。</a:t>
            </a:r>
            <a:br>
              <a:rPr lang="zh-TW" altLang="en-US" sz="2000">
                <a:ea typeface="標楷體" panose="03000509000000000000" pitchFamily="65" charset="-120"/>
              </a:rPr>
            </a:br>
            <a:r>
              <a:rPr lang="zh-TW" altLang="en-US" sz="2000">
                <a:ea typeface="標楷體" panose="03000509000000000000" pitchFamily="65" charset="-120"/>
              </a:rPr>
              <a:t>遊戲現況	開發團隊	預算	時間表</a:t>
            </a:r>
          </a:p>
          <a:p>
            <a:pPr lvl="1" eaLnBrk="1" hangingPunct="1">
              <a:buFontTx/>
              <a:buNone/>
            </a:pPr>
            <a:r>
              <a:rPr lang="en-US" altLang="zh-TW" sz="2000">
                <a:ea typeface="標楷體" panose="03000509000000000000" pitchFamily="65" charset="-120"/>
              </a:rPr>
              <a:t>2.5.</a:t>
            </a:r>
            <a:r>
              <a:rPr lang="zh-TW" altLang="en-US" sz="2000" u="sng">
                <a:ea typeface="標楷體" panose="03000509000000000000" pitchFamily="65" charset="-120"/>
              </a:rPr>
              <a:t>競爭對手</a:t>
            </a:r>
            <a:r>
              <a:rPr lang="zh-TW" altLang="en-US" sz="2000">
                <a:ea typeface="標楷體" panose="03000509000000000000" pitchFamily="65" charset="-120"/>
              </a:rPr>
              <a:t>：目前在市上的遊戲並非競爭對手，而是開發時間相同，未來將發行的遊戲。</a:t>
            </a:r>
          </a:p>
          <a:p>
            <a:pPr lvl="1" eaLnBrk="1" hangingPunct="1">
              <a:buFontTx/>
              <a:buNone/>
            </a:pPr>
            <a:r>
              <a:rPr lang="en-US" altLang="zh-TW" sz="2000">
                <a:ea typeface="標楷體" panose="03000509000000000000" pitchFamily="65" charset="-120"/>
              </a:rPr>
              <a:t>2.6.</a:t>
            </a:r>
            <a:r>
              <a:rPr lang="zh-TW" altLang="en-US" sz="2000" u="sng">
                <a:ea typeface="標楷體" panose="03000509000000000000" pitchFamily="65" charset="-120"/>
              </a:rPr>
              <a:t>遊戲世界</a:t>
            </a:r>
            <a:r>
              <a:rPr lang="zh-TW" altLang="en-US" sz="2000">
                <a:ea typeface="標楷體" panose="03000509000000000000" pitchFamily="65" charset="-120"/>
              </a:rPr>
              <a:t>：介紹背景內容，吸引讀者進入遊戲世界。</a:t>
            </a:r>
            <a:br>
              <a:rPr lang="zh-TW" altLang="en-US" sz="2000">
                <a:ea typeface="標楷體" panose="03000509000000000000" pitchFamily="65" charset="-120"/>
              </a:rPr>
            </a:br>
            <a:r>
              <a:rPr lang="zh-TW" altLang="en-US" sz="2000">
                <a:ea typeface="標楷體" panose="03000509000000000000" pitchFamily="65" charset="-120"/>
              </a:rPr>
              <a:t>背景故事	玩家目標	角色</a:t>
            </a:r>
            <a:br>
              <a:rPr lang="zh-TW" altLang="en-US" sz="2000">
                <a:ea typeface="標楷體" panose="03000509000000000000" pitchFamily="65" charset="-120"/>
              </a:rPr>
            </a:br>
            <a:r>
              <a:rPr lang="zh-TW" altLang="en-US" sz="2000">
                <a:ea typeface="標楷體" panose="03000509000000000000" pitchFamily="65" charset="-120"/>
              </a:rPr>
              <a:t>任務或故事流程</a:t>
            </a:r>
            <a:br>
              <a:rPr lang="zh-TW" altLang="en-US" sz="2000">
                <a:ea typeface="標楷體" panose="03000509000000000000" pitchFamily="65" charset="-120"/>
              </a:rPr>
            </a:br>
            <a:endParaRPr lang="zh-TW" altLang="en-US" sz="2000">
              <a:ea typeface="標楷體" panose="03000509000000000000" pitchFamily="65" charset="-120"/>
            </a:endParaRP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1051079709"/>
      </p:ext>
    </p:extLst>
  </p:cSld>
  <p:clrMapOvr>
    <a:masterClrMapping/>
  </p:clrMapOvr>
  <p:transition spd="slow"/>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209800" y="76200"/>
            <a:ext cx="7772400" cy="1143000"/>
          </a:xfrm>
        </p:spPr>
        <p:txBody>
          <a:bodyPr/>
          <a:lstStyle/>
          <a:p>
            <a:pPr eaLnBrk="1" hangingPunct="1"/>
            <a:r>
              <a:rPr lang="zh-TW" altLang="en-US" sz="3600">
                <a:latin typeface="標楷體" panose="03000509000000000000" pitchFamily="65" charset="-120"/>
                <a:ea typeface="標楷體" panose="03000509000000000000" pitchFamily="65" charset="-120"/>
              </a:rPr>
              <a:t>遊戲</a:t>
            </a:r>
            <a:endParaRPr lang="zh-TW" altLang="en-US" sz="2000">
              <a:latin typeface="標楷體" panose="03000509000000000000" pitchFamily="65" charset="-120"/>
              <a:ea typeface="標楷體" panose="03000509000000000000" pitchFamily="65" charset="-120"/>
            </a:endParaRPr>
          </a:p>
        </p:txBody>
      </p:sp>
      <p:sp>
        <p:nvSpPr>
          <p:cNvPr id="32771" name="Rectangle 4"/>
          <p:cNvSpPr>
            <a:spLocks noChangeArrowheads="1"/>
          </p:cNvSpPr>
          <p:nvPr/>
        </p:nvSpPr>
        <p:spPr bwMode="auto">
          <a:xfrm>
            <a:off x="2514600" y="1371600"/>
            <a:ext cx="777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buFontTx/>
              <a:buNone/>
            </a:pPr>
            <a:r>
              <a:rPr lang="en-US" altLang="zh-TW" sz="2400" u="sng">
                <a:ea typeface="標楷體" panose="03000509000000000000" pitchFamily="65" charset="-120"/>
              </a:rPr>
              <a:t>1.</a:t>
            </a:r>
            <a:r>
              <a:rPr lang="zh-TW" altLang="en-US" sz="2400" u="sng">
                <a:ea typeface="標楷體" panose="03000509000000000000" pitchFamily="65" charset="-120"/>
              </a:rPr>
              <a:t>設計腳本</a:t>
            </a:r>
            <a:r>
              <a:rPr lang="en-US" altLang="zh-TW" sz="2400">
                <a:ea typeface="標楷體" panose="03000509000000000000" pitchFamily="65" charset="-120"/>
              </a:rPr>
              <a:t>(</a:t>
            </a:r>
            <a:r>
              <a:rPr lang="zh-TW" altLang="en-US" sz="2400">
                <a:ea typeface="標楷體" panose="03000509000000000000" pitchFamily="65" charset="-120"/>
              </a:rPr>
              <a:t>遊戲聖經</a:t>
            </a:r>
            <a:r>
              <a:rPr lang="en-US" altLang="zh-TW" sz="2400">
                <a:ea typeface="標楷體" panose="03000509000000000000" pitchFamily="65" charset="-120"/>
              </a:rPr>
              <a:t>)</a:t>
            </a:r>
            <a:r>
              <a:rPr lang="zh-TW" altLang="en-US" sz="2400">
                <a:ea typeface="標楷體" panose="03000509000000000000" pitchFamily="65" charset="-120"/>
              </a:rPr>
              <a:t>：</a:t>
            </a:r>
          </a:p>
          <a:p>
            <a:pPr eaLnBrk="1" hangingPunct="1"/>
            <a:r>
              <a:rPr lang="zh-TW" altLang="en-US" sz="2000">
                <a:ea typeface="標楷體" panose="03000509000000000000" pitchFamily="65" charset="-120"/>
              </a:rPr>
              <a:t>一切遊戲設計的正式記載，主要作為開發工具。</a:t>
            </a:r>
          </a:p>
          <a:p>
            <a:pPr eaLnBrk="1" hangingPunct="1"/>
            <a:r>
              <a:rPr lang="zh-TW" altLang="en-US" sz="2000">
                <a:ea typeface="標楷體" panose="03000509000000000000" pitchFamily="65" charset="-120"/>
              </a:rPr>
              <a:t>所有決策的紀錄。</a:t>
            </a:r>
          </a:p>
          <a:p>
            <a:pPr eaLnBrk="1" hangingPunct="1"/>
            <a:r>
              <a:rPr lang="zh-TW" altLang="en-US" sz="2000">
                <a:ea typeface="標楷體" panose="03000509000000000000" pitchFamily="65" charset="-120"/>
              </a:rPr>
              <a:t>將設計理念傳達給其他成員的方法。</a:t>
            </a:r>
          </a:p>
          <a:p>
            <a:pPr eaLnBrk="1" hangingPunct="1"/>
            <a:r>
              <a:rPr lang="zh-TW" altLang="en-US" sz="2000">
                <a:ea typeface="標楷體" panose="03000509000000000000" pitchFamily="65" charset="-120"/>
              </a:rPr>
              <a:t>早期電腦遊戲，程式碼本身就是設計文件。</a:t>
            </a:r>
          </a:p>
          <a:p>
            <a:pPr eaLnBrk="1" hangingPunct="1"/>
            <a:r>
              <a:rPr lang="en-US" altLang="zh-TW" sz="2000">
                <a:ea typeface="標楷體" panose="03000509000000000000" pitchFamily="65" charset="-120"/>
              </a:rPr>
              <a:t>1990 </a:t>
            </a:r>
            <a:r>
              <a:rPr lang="zh-TW" altLang="en-US" sz="2000">
                <a:ea typeface="標楷體" panose="03000509000000000000" pitchFamily="65" charset="-120"/>
              </a:rPr>
              <a:t>年代，由</a:t>
            </a:r>
            <a:r>
              <a:rPr lang="en-US" altLang="zh-TW" sz="2000">
                <a:ea typeface="標楷體" panose="03000509000000000000" pitchFamily="65" charset="-120"/>
              </a:rPr>
              <a:t>50</a:t>
            </a:r>
            <a:r>
              <a:rPr lang="zh-TW" altLang="en-US" sz="2000">
                <a:ea typeface="標楷體" panose="03000509000000000000" pitchFamily="65" charset="-120"/>
              </a:rPr>
              <a:t>頁膨脹到</a:t>
            </a:r>
            <a:r>
              <a:rPr lang="en-US" altLang="zh-TW" sz="2000">
                <a:ea typeface="標楷體" panose="03000509000000000000" pitchFamily="65" charset="-120"/>
              </a:rPr>
              <a:t>100~200</a:t>
            </a:r>
            <a:r>
              <a:rPr lang="zh-TW" altLang="en-US" sz="2000">
                <a:ea typeface="標楷體" panose="03000509000000000000" pitchFamily="65" charset="-120"/>
              </a:rPr>
              <a:t>頁。</a:t>
            </a:r>
          </a:p>
          <a:p>
            <a:pPr eaLnBrk="1" hangingPunct="1"/>
            <a:r>
              <a:rPr lang="zh-TW" altLang="en-US" sz="2000">
                <a:ea typeface="標楷體" panose="03000509000000000000" pitchFamily="65" charset="-120"/>
              </a:rPr>
              <a:t>資料導向</a:t>
            </a:r>
            <a:r>
              <a:rPr lang="en-US" altLang="zh-TW" sz="2000">
                <a:ea typeface="標楷體" panose="03000509000000000000" pitchFamily="65" charset="-120"/>
              </a:rPr>
              <a:t>(data-driven)</a:t>
            </a:r>
            <a:r>
              <a:rPr lang="zh-TW" altLang="en-US" sz="2000">
                <a:ea typeface="標楷體" panose="03000509000000000000" pitchFamily="65" charset="-120"/>
              </a:rPr>
              <a:t>的製作方式，讓許多開發者改以多份較小的文件來涵蓋遊戲的各領域。</a:t>
            </a:r>
          </a:p>
          <a:p>
            <a:pPr eaLnBrk="1" hangingPunct="1">
              <a:buFontTx/>
              <a:buNone/>
            </a:pPr>
            <a:endParaRPr lang="en-US" altLang="zh-TW" sz="2000">
              <a:ea typeface="標楷體" panose="03000509000000000000" pitchFamily="65" charset="-120"/>
            </a:endParaRP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14608323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2209800" y="76200"/>
            <a:ext cx="7772400" cy="1143000"/>
          </a:xfrm>
        </p:spPr>
        <p:txBody>
          <a:bodyPr/>
          <a:lstStyle/>
          <a:p>
            <a:pPr eaLnBrk="1" hangingPunct="1"/>
            <a:r>
              <a:rPr lang="zh-TW" altLang="en-US" sz="3600">
                <a:latin typeface="標楷體" panose="03000509000000000000" pitchFamily="65" charset="-120"/>
                <a:ea typeface="標楷體" panose="03000509000000000000" pitchFamily="65" charset="-120"/>
              </a:rPr>
              <a:t>遊戲評估</a:t>
            </a:r>
            <a:r>
              <a:rPr lang="en-US" altLang="zh-TW" sz="3600">
                <a:latin typeface="標楷體" panose="03000509000000000000" pitchFamily="65" charset="-120"/>
                <a:ea typeface="標楷體" panose="03000509000000000000" pitchFamily="65" charset="-120"/>
              </a:rPr>
              <a:t>(Game Evaluation)</a:t>
            </a:r>
            <a:endParaRPr lang="zh-TW" altLang="en-US" sz="2000">
              <a:latin typeface="標楷體" panose="03000509000000000000" pitchFamily="65" charset="-120"/>
              <a:ea typeface="標楷體" panose="03000509000000000000" pitchFamily="65" charset="-120"/>
            </a:endParaRPr>
          </a:p>
        </p:txBody>
      </p:sp>
      <p:sp>
        <p:nvSpPr>
          <p:cNvPr id="33795" name="Rectangle 4"/>
          <p:cNvSpPr>
            <a:spLocks noChangeArrowheads="1"/>
          </p:cNvSpPr>
          <p:nvPr/>
        </p:nvSpPr>
        <p:spPr bwMode="auto">
          <a:xfrm>
            <a:off x="2514600" y="1371600"/>
            <a:ext cx="77724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buFontTx/>
              <a:buNone/>
            </a:pPr>
            <a:r>
              <a:rPr lang="en-US" altLang="zh-TW" sz="2400" u="sng" dirty="0" smtClean="0">
                <a:ea typeface="標楷體" panose="03000509000000000000" pitchFamily="65" charset="-120"/>
              </a:rPr>
              <a:t>2.</a:t>
            </a:r>
            <a:r>
              <a:rPr lang="zh-TW" altLang="en-US" sz="2400" b="1" u="sng" dirty="0">
                <a:ea typeface="標楷體" panose="03000509000000000000" pitchFamily="65" charset="-120"/>
              </a:rPr>
              <a:t>遊戲評估</a:t>
            </a:r>
          </a:p>
          <a:p>
            <a:pPr eaLnBrk="1" hangingPunct="1"/>
            <a:r>
              <a:rPr lang="zh-TW" altLang="en-US" sz="2000" b="1" dirty="0">
                <a:ea typeface="標楷體" panose="03000509000000000000" pitchFamily="65" charset="-120"/>
              </a:rPr>
              <a:t>故事劇情 </a:t>
            </a:r>
            <a:r>
              <a:rPr lang="en-US" altLang="zh-TW" sz="2000" b="1" dirty="0">
                <a:ea typeface="標楷體" panose="03000509000000000000" pitchFamily="65" charset="-120"/>
              </a:rPr>
              <a:t>(Storyline)</a:t>
            </a:r>
            <a:endParaRPr lang="zh-TW" altLang="en-US" sz="2000" b="1" dirty="0">
              <a:ea typeface="標楷體" panose="03000509000000000000" pitchFamily="65" charset="-120"/>
            </a:endParaRPr>
          </a:p>
          <a:p>
            <a:pPr eaLnBrk="1" hangingPunct="1"/>
            <a:r>
              <a:rPr lang="zh-TW" altLang="en-US" sz="2000" b="1" dirty="0">
                <a:ea typeface="標楷體" panose="03000509000000000000" pitchFamily="65" charset="-120"/>
              </a:rPr>
              <a:t>遊戲性 </a:t>
            </a:r>
            <a:r>
              <a:rPr lang="en-US" altLang="zh-TW" sz="2000" b="1" dirty="0">
                <a:ea typeface="標楷體" panose="03000509000000000000" pitchFamily="65" charset="-120"/>
              </a:rPr>
              <a:t>(</a:t>
            </a:r>
            <a:r>
              <a:rPr lang="en-US" altLang="zh-TW" sz="2000" b="1" dirty="0" err="1">
                <a:ea typeface="標楷體" panose="03000509000000000000" pitchFamily="65" charset="-120"/>
              </a:rPr>
              <a:t>GamePlay</a:t>
            </a:r>
            <a:r>
              <a:rPr lang="en-US" altLang="zh-TW" sz="2000" b="1" dirty="0">
                <a:ea typeface="標楷體" panose="03000509000000000000" pitchFamily="65" charset="-120"/>
              </a:rPr>
              <a:t>)</a:t>
            </a:r>
            <a:endParaRPr lang="zh-TW" altLang="en-US" sz="2000" b="1" dirty="0">
              <a:ea typeface="標楷體" panose="03000509000000000000" pitchFamily="65" charset="-120"/>
            </a:endParaRPr>
          </a:p>
          <a:p>
            <a:pPr eaLnBrk="1" hangingPunct="1"/>
            <a:r>
              <a:rPr lang="zh-TW" altLang="en-US" sz="2000" b="1" dirty="0">
                <a:ea typeface="標楷體" panose="03000509000000000000" pitchFamily="65" charset="-120"/>
              </a:rPr>
              <a:t>美學圖形 </a:t>
            </a:r>
            <a:r>
              <a:rPr lang="en-US" altLang="zh-TW" sz="2000" b="1" dirty="0">
                <a:ea typeface="標楷體" panose="03000509000000000000" pitchFamily="65" charset="-120"/>
              </a:rPr>
              <a:t>(Artistic/Graphics)</a:t>
            </a:r>
          </a:p>
          <a:p>
            <a:pPr eaLnBrk="1" hangingPunct="1"/>
            <a:r>
              <a:rPr lang="zh-TW" altLang="en-US" sz="2000" b="1" dirty="0">
                <a:ea typeface="標楷體" panose="03000509000000000000" pitchFamily="65" charset="-120"/>
              </a:rPr>
              <a:t>音效特效 </a:t>
            </a:r>
            <a:r>
              <a:rPr lang="en-US" altLang="zh-TW" sz="2000" b="1" dirty="0">
                <a:ea typeface="標楷體" panose="03000509000000000000" pitchFamily="65" charset="-120"/>
              </a:rPr>
              <a:t>(Sound/Special effects)</a:t>
            </a:r>
            <a:endParaRPr lang="zh-TW" altLang="en-US" sz="2000" b="1" dirty="0">
              <a:ea typeface="標楷體" panose="03000509000000000000" pitchFamily="65" charset="-120"/>
            </a:endParaRPr>
          </a:p>
          <a:p>
            <a:pPr eaLnBrk="1" hangingPunct="1"/>
            <a:r>
              <a:rPr lang="zh-TW" altLang="en-US" sz="2000" b="1" dirty="0">
                <a:ea typeface="標楷體" panose="03000509000000000000" pitchFamily="65" charset="-120"/>
              </a:rPr>
              <a:t>人工智慧 </a:t>
            </a:r>
            <a:r>
              <a:rPr lang="en-US" altLang="zh-TW" sz="2000" b="1" dirty="0">
                <a:ea typeface="標楷體" panose="03000509000000000000" pitchFamily="65" charset="-120"/>
              </a:rPr>
              <a:t>(AI (Artificial Intelligence))</a:t>
            </a:r>
            <a:endParaRPr lang="zh-TW" altLang="en-US" sz="2000" b="1" dirty="0">
              <a:ea typeface="標楷體" panose="03000509000000000000" pitchFamily="65" charset="-120"/>
            </a:endParaRPr>
          </a:p>
          <a:p>
            <a:pPr eaLnBrk="1" hangingPunct="1">
              <a:buFontTx/>
              <a:buNone/>
            </a:pPr>
            <a:endParaRPr lang="en-US" altLang="zh-TW" sz="2000" dirty="0">
              <a:ea typeface="標楷體" panose="03000509000000000000" pitchFamily="65" charset="-120"/>
            </a:endParaRP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25032663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副標題 2"/>
          <p:cNvSpPr txBox="1">
            <a:spLocks/>
          </p:cNvSpPr>
          <p:nvPr/>
        </p:nvSpPr>
        <p:spPr bwMode="auto">
          <a:xfrm>
            <a:off x="2594777" y="2401294"/>
            <a:ext cx="6577013" cy="3010273"/>
          </a:xfrm>
          <a:prstGeom prst="rect">
            <a:avLst/>
          </a:prstGeom>
          <a:noFill/>
          <a:ln w="9525">
            <a:noFill/>
            <a:miter lim="800000"/>
            <a:headEnd/>
            <a:tailEnd/>
          </a:ln>
          <a:effectLst/>
        </p:spPr>
        <p:txBody>
          <a:bodyPr>
            <a:normAutofit/>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algn="ctr" eaLnBrk="1" hangingPunct="1">
              <a:spcBef>
                <a:spcPct val="20000"/>
              </a:spcBef>
            </a:pPr>
            <a:r>
              <a:rPr lang="en-US" altLang="zh-TW" sz="4800" dirty="0"/>
              <a:t>Designing Good</a:t>
            </a:r>
            <a:r>
              <a:rPr lang="zh-TW" altLang="en-US" sz="4800" dirty="0"/>
              <a:t> </a:t>
            </a:r>
            <a:r>
              <a:rPr lang="en-US" altLang="zh-TW" sz="4800" dirty="0"/>
              <a:t>Game</a:t>
            </a:r>
          </a:p>
          <a:p>
            <a:pPr algn="ctr" eaLnBrk="1" hangingPunct="1"/>
            <a:endParaRPr kumimoji="0" lang="en-US" altLang="zh-TW" dirty="0" smtClean="0"/>
          </a:p>
          <a:p>
            <a:pPr algn="ctr" eaLnBrk="1" hangingPunct="1"/>
            <a:endParaRPr kumimoji="0" lang="en-US" altLang="zh-TW" dirty="0"/>
          </a:p>
          <a:p>
            <a:pPr algn="ctr" eaLnBrk="1" hangingPunct="1"/>
            <a:r>
              <a:rPr kumimoji="0" lang="zh-TW" altLang="en-US" dirty="0" smtClean="0"/>
              <a:t>資料</a:t>
            </a:r>
            <a:r>
              <a:rPr kumimoji="0" lang="zh-TW" altLang="en-US" dirty="0"/>
              <a:t>來源</a:t>
            </a:r>
            <a:r>
              <a:rPr kumimoji="0" lang="en-US" altLang="zh-TW" dirty="0"/>
              <a:t>: </a:t>
            </a:r>
            <a:r>
              <a:rPr kumimoji="0" lang="en-US" altLang="zh-TW" dirty="0">
                <a:hlinkClick r:id="rId2"/>
              </a:rPr>
              <a:t>www.yoyogames.com</a:t>
            </a:r>
            <a:r>
              <a:rPr kumimoji="0" lang="en-US" altLang="zh-TW" dirty="0"/>
              <a:t> </a:t>
            </a: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499905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TW" altLang="en-US" smtClean="0"/>
              <a:t>A</a:t>
            </a:r>
            <a:r>
              <a:rPr lang="en-US" altLang="zh-TW" smtClean="0"/>
              <a:t>tari and Nintento GB</a:t>
            </a:r>
            <a:endParaRPr lang="zh-TW" altLang="zh-TW" smtClean="0"/>
          </a:p>
        </p:txBody>
      </p:sp>
      <p:sp>
        <p:nvSpPr>
          <p:cNvPr id="5123" name="Rectangle 3"/>
          <p:cNvSpPr>
            <a:spLocks noGrp="1" noChangeArrowheads="1"/>
          </p:cNvSpPr>
          <p:nvPr>
            <p:ph type="body" idx="1"/>
          </p:nvPr>
        </p:nvSpPr>
        <p:spPr/>
        <p:txBody>
          <a:bodyPr>
            <a:normAutofit lnSpcReduction="10000"/>
          </a:bodyPr>
          <a:lstStyle/>
          <a:p>
            <a:pPr eaLnBrk="1" hangingPunct="1">
              <a:lnSpc>
                <a:spcPct val="150000"/>
              </a:lnSpc>
            </a:pPr>
            <a:r>
              <a:rPr lang="en-US" altLang="zh-TW" b="1" dirty="0" smtClean="0"/>
              <a:t>Atari</a:t>
            </a:r>
          </a:p>
          <a:p>
            <a:pPr lvl="1" eaLnBrk="1" hangingPunct="1">
              <a:lnSpc>
                <a:spcPct val="150000"/>
              </a:lnSpc>
            </a:pPr>
            <a:r>
              <a:rPr lang="en-US" altLang="zh-TW" b="1" dirty="0" smtClean="0"/>
              <a:t>Lunched in 1970s, and </a:t>
            </a:r>
            <a:r>
              <a:rPr lang="en-US" altLang="zh-TW" b="1" dirty="0" err="1" smtClean="0"/>
              <a:t>wasnot</a:t>
            </a:r>
            <a:r>
              <a:rPr lang="en-US" altLang="zh-TW" b="1" dirty="0" smtClean="0"/>
              <a:t> popular at first</a:t>
            </a:r>
          </a:p>
          <a:p>
            <a:pPr lvl="1" eaLnBrk="1" hangingPunct="1">
              <a:lnSpc>
                <a:spcPct val="150000"/>
              </a:lnSpc>
            </a:pPr>
            <a:r>
              <a:rPr lang="en-US" altLang="zh-TW" b="1" dirty="0" smtClean="0"/>
              <a:t>Its sale rose quickly when the game </a:t>
            </a:r>
            <a:r>
              <a:rPr lang="en-US" altLang="en-US" b="1" dirty="0" smtClean="0">
                <a:latin typeface="Calibri" panose="020F0502020204030204" pitchFamily="34" charset="0"/>
                <a:ea typeface="新細明體" panose="02020500000000000000" pitchFamily="18" charset="-120"/>
              </a:rPr>
              <a:t>‘</a:t>
            </a:r>
            <a:r>
              <a:rPr lang="en-US" altLang="zh-TW" b="1" dirty="0" smtClean="0"/>
              <a:t>space invader</a:t>
            </a:r>
            <a:r>
              <a:rPr lang="en-US" altLang="en-US" b="1" dirty="0" smtClean="0">
                <a:latin typeface="Calibri" panose="020F0502020204030204" pitchFamily="34" charset="0"/>
                <a:ea typeface="新細明體" panose="02020500000000000000" pitchFamily="18" charset="-120"/>
              </a:rPr>
              <a:t>‘</a:t>
            </a:r>
            <a:r>
              <a:rPr lang="en-US" altLang="zh-TW" b="1" dirty="0" smtClean="0">
                <a:latin typeface="Calibri" panose="020F0502020204030204" pitchFamily="34" charset="0"/>
                <a:ea typeface="新細明體" panose="02020500000000000000" pitchFamily="18" charset="-120"/>
              </a:rPr>
              <a:t> </a:t>
            </a:r>
            <a:r>
              <a:rPr lang="en-US" altLang="zh-TW" b="1" dirty="0" smtClean="0"/>
              <a:t>was bundled with the console. </a:t>
            </a:r>
          </a:p>
          <a:p>
            <a:pPr lvl="1" eaLnBrk="1" hangingPunct="1">
              <a:lnSpc>
                <a:spcPct val="150000"/>
              </a:lnSpc>
            </a:pPr>
            <a:r>
              <a:rPr lang="en-US" altLang="zh-TW" b="1" dirty="0" err="1" smtClean="0"/>
              <a:t>Pacman</a:t>
            </a:r>
            <a:r>
              <a:rPr lang="en-US" altLang="zh-TW" b="1" dirty="0" smtClean="0"/>
              <a:t> pushed the sale further.</a:t>
            </a:r>
          </a:p>
          <a:p>
            <a:pPr eaLnBrk="1" hangingPunct="1">
              <a:lnSpc>
                <a:spcPct val="150000"/>
              </a:lnSpc>
            </a:pPr>
            <a:r>
              <a:rPr lang="en-US" altLang="zh-TW" b="1" dirty="0" smtClean="0"/>
              <a:t>Nintendo</a:t>
            </a:r>
          </a:p>
          <a:p>
            <a:pPr lvl="1" eaLnBrk="1" hangingPunct="1">
              <a:lnSpc>
                <a:spcPct val="150000"/>
              </a:lnSpc>
            </a:pPr>
            <a:r>
              <a:rPr lang="en-US" altLang="zh-TW" b="1" dirty="0" smtClean="0"/>
              <a:t>Game boy</a:t>
            </a:r>
            <a:r>
              <a:rPr lang="en-US" altLang="en-US" b="1" dirty="0" smtClean="0">
                <a:latin typeface="Calibri" panose="020F0502020204030204" pitchFamily="34" charset="0"/>
                <a:ea typeface="新細明體" panose="02020500000000000000" pitchFamily="18" charset="-120"/>
              </a:rPr>
              <a:t>‘</a:t>
            </a:r>
            <a:r>
              <a:rPr lang="en-US" altLang="zh-TW" b="1" dirty="0" smtClean="0">
                <a:latin typeface="Calibri" panose="020F0502020204030204" pitchFamily="34" charset="0"/>
                <a:ea typeface="新細明體" panose="02020500000000000000" pitchFamily="18" charset="-120"/>
              </a:rPr>
              <a:t>s killer app: Tetris</a:t>
            </a:r>
          </a:p>
        </p:txBody>
      </p:sp>
      <p:sp>
        <p:nvSpPr>
          <p:cNvPr id="5125" name="投影片編號版面配置區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FB6083B0-E31D-4609-B131-6D0190A70DDF}" type="slidenum">
              <a:rPr lang="en-US" altLang="zh-TW">
                <a:solidFill>
                  <a:srgbClr val="FFFFFF"/>
                </a:solidFill>
                <a:ea typeface="微軟正黑體" panose="020B0604030504040204" pitchFamily="34" charset="-120"/>
              </a:rPr>
              <a:pPr eaLnBrk="1" hangingPunct="1"/>
              <a:t>34</a:t>
            </a:fld>
            <a:endParaRPr lang="en-US" altLang="zh-TW" dirty="0">
              <a:solidFill>
                <a:srgbClr val="FFFFFF"/>
              </a:solidFill>
              <a:ea typeface="微軟正黑體" panose="020B0604030504040204" pitchFamily="34" charset="-120"/>
            </a:endParaRPr>
          </a:p>
        </p:txBody>
      </p:sp>
      <p:pic>
        <p:nvPicPr>
          <p:cNvPr id="512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26" y="4005264"/>
            <a:ext cx="2219325" cy="252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3336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altLang="zh-TW" smtClean="0"/>
              <a:t>What is a Game</a:t>
            </a:r>
          </a:p>
        </p:txBody>
      </p:sp>
      <p:sp>
        <p:nvSpPr>
          <p:cNvPr id="6147" name="Rectangle 3"/>
          <p:cNvSpPr>
            <a:spLocks noGrp="1" noChangeArrowheads="1"/>
          </p:cNvSpPr>
          <p:nvPr>
            <p:ph type="body" idx="1"/>
          </p:nvPr>
        </p:nvSpPr>
        <p:spPr>
          <a:xfrm>
            <a:off x="1981200" y="1600201"/>
            <a:ext cx="8229600" cy="4708525"/>
          </a:xfrm>
        </p:spPr>
        <p:txBody>
          <a:bodyPr/>
          <a:lstStyle/>
          <a:p>
            <a:pPr eaLnBrk="1" hangingPunct="1">
              <a:lnSpc>
                <a:spcPct val="90000"/>
              </a:lnSpc>
            </a:pPr>
            <a:r>
              <a:rPr lang="en-US" altLang="zh-TW" sz="2400" dirty="0"/>
              <a:t>What is not a game?</a:t>
            </a:r>
          </a:p>
          <a:p>
            <a:pPr lvl="1" eaLnBrk="1" hangingPunct="1">
              <a:lnSpc>
                <a:spcPct val="90000"/>
              </a:lnSpc>
            </a:pPr>
            <a:r>
              <a:rPr lang="en-US" altLang="zh-TW" sz="2000" dirty="0"/>
              <a:t>A movie, a toy, and a drawing program</a:t>
            </a:r>
          </a:p>
          <a:p>
            <a:pPr lvl="1" eaLnBrk="1" hangingPunct="1">
              <a:lnSpc>
                <a:spcPct val="90000"/>
              </a:lnSpc>
            </a:pPr>
            <a:r>
              <a:rPr lang="en-US" altLang="zh-TW" sz="2000" dirty="0">
                <a:solidFill>
                  <a:srgbClr val="FF3300"/>
                </a:solidFill>
              </a:rPr>
              <a:t>How about a puzzle? </a:t>
            </a:r>
          </a:p>
          <a:p>
            <a:pPr eaLnBrk="1" hangingPunct="1">
              <a:lnSpc>
                <a:spcPct val="90000"/>
              </a:lnSpc>
            </a:pPr>
            <a:r>
              <a:rPr lang="en-US" altLang="zh-TW" sz="2400" dirty="0"/>
              <a:t>Computer game</a:t>
            </a:r>
          </a:p>
          <a:p>
            <a:pPr lvl="1" eaLnBrk="1" hangingPunct="1">
              <a:lnSpc>
                <a:spcPct val="90000"/>
              </a:lnSpc>
            </a:pPr>
            <a:r>
              <a:rPr lang="en-US" altLang="zh-TW" sz="2000" dirty="0"/>
              <a:t>Is a software program in which one of more players make decisions through the control of game objects and resources, in pursuit of a goal.</a:t>
            </a:r>
          </a:p>
          <a:p>
            <a:pPr lvl="2" eaLnBrk="1" hangingPunct="1">
              <a:lnSpc>
                <a:spcPct val="90000"/>
              </a:lnSpc>
            </a:pPr>
            <a:r>
              <a:rPr lang="en-US" altLang="zh-TW" sz="1800" dirty="0"/>
              <a:t>Will react and adapt to players ' s input</a:t>
            </a:r>
            <a:r>
              <a:rPr lang="en-US" altLang="zh-TW" sz="1800" b="1" dirty="0">
                <a:latin typeface="Calibri" panose="020F0502020204030204" pitchFamily="34" charset="0"/>
                <a:ea typeface="新細明體" panose="02020500000000000000" pitchFamily="18" charset="-120"/>
              </a:rPr>
              <a:t>. </a:t>
            </a:r>
          </a:p>
          <a:p>
            <a:pPr lvl="2" eaLnBrk="1" hangingPunct="1">
              <a:lnSpc>
                <a:spcPct val="90000"/>
              </a:lnSpc>
            </a:pPr>
            <a:r>
              <a:rPr lang="en-US" altLang="zh-TW" sz="1800" dirty="0"/>
              <a:t>Is real-time.</a:t>
            </a:r>
          </a:p>
          <a:p>
            <a:pPr lvl="1" eaLnBrk="1" hangingPunct="1">
              <a:lnSpc>
                <a:spcPct val="90000"/>
              </a:lnSpc>
            </a:pPr>
            <a:r>
              <a:rPr lang="en-US" altLang="zh-TW" sz="2000" dirty="0"/>
              <a:t>Involves players.</a:t>
            </a:r>
          </a:p>
          <a:p>
            <a:pPr lvl="1" eaLnBrk="1" hangingPunct="1">
              <a:lnSpc>
                <a:spcPct val="90000"/>
              </a:lnSpc>
            </a:pPr>
            <a:r>
              <a:rPr lang="en-US" altLang="zh-TW" sz="2000" dirty="0"/>
              <a:t>Playing a game is about making decisions.</a:t>
            </a:r>
          </a:p>
          <a:p>
            <a:pPr lvl="1" eaLnBrk="1" hangingPunct="1">
              <a:lnSpc>
                <a:spcPct val="90000"/>
              </a:lnSpc>
            </a:pPr>
            <a:r>
              <a:rPr lang="en-US" altLang="zh-TW" sz="2000" dirty="0"/>
              <a:t>Playing a game is about control.</a:t>
            </a:r>
          </a:p>
          <a:p>
            <a:pPr lvl="1" eaLnBrk="1" hangingPunct="1">
              <a:lnSpc>
                <a:spcPct val="90000"/>
              </a:lnSpc>
            </a:pPr>
            <a:r>
              <a:rPr lang="en-US" altLang="zh-TW" sz="2000" dirty="0"/>
              <a:t>A game has objects and resources.</a:t>
            </a:r>
          </a:p>
          <a:p>
            <a:pPr lvl="1" eaLnBrk="1" hangingPunct="1">
              <a:lnSpc>
                <a:spcPct val="90000"/>
              </a:lnSpc>
            </a:pPr>
            <a:r>
              <a:rPr lang="en-US" altLang="zh-TW" sz="2000" dirty="0"/>
              <a:t>A game needs a goal</a:t>
            </a:r>
          </a:p>
        </p:txBody>
      </p:sp>
      <p:sp>
        <p:nvSpPr>
          <p:cNvPr id="6149" name="投影片編號版面配置區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CA8B094B-01A9-4BF2-86EF-596F98372EBA}" type="slidenum">
              <a:rPr lang="en-US" altLang="zh-TW">
                <a:solidFill>
                  <a:srgbClr val="FFFFFF"/>
                </a:solidFill>
                <a:ea typeface="微軟正黑體" panose="020B0604030504040204" pitchFamily="34" charset="-120"/>
              </a:rPr>
              <a:pPr eaLnBrk="1" hangingPunct="1"/>
              <a:t>35</a:t>
            </a:fld>
            <a:endParaRPr lang="en-US" altLang="zh-TW">
              <a:solidFill>
                <a:srgbClr val="FFFFFF"/>
              </a:solidFill>
              <a:ea typeface="微軟正黑體" panose="020B0604030504040204" pitchFamily="34" charset="-120"/>
            </a:endParaRPr>
          </a:p>
        </p:txBody>
      </p:sp>
    </p:spTree>
    <p:extLst>
      <p:ext uri="{BB962C8B-B14F-4D97-AF65-F5344CB8AC3E}">
        <p14:creationId xmlns:p14="http://schemas.microsoft.com/office/powerpoint/2010/main" val="267809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zh-TW" smtClean="0"/>
              <a:t>A Good Game </a:t>
            </a:r>
          </a:p>
        </p:txBody>
      </p:sp>
      <p:sp>
        <p:nvSpPr>
          <p:cNvPr id="7171" name="Rectangle 4"/>
          <p:cNvSpPr>
            <a:spLocks noGrp="1" noChangeArrowheads="1"/>
          </p:cNvSpPr>
          <p:nvPr>
            <p:ph type="body" idx="1"/>
          </p:nvPr>
        </p:nvSpPr>
        <p:spPr>
          <a:xfrm>
            <a:off x="1981200" y="1600201"/>
            <a:ext cx="8002588" cy="4924425"/>
          </a:xfrm>
        </p:spPr>
        <p:txBody>
          <a:bodyPr/>
          <a:lstStyle/>
          <a:p>
            <a:pPr eaLnBrk="1" hangingPunct="1"/>
            <a:r>
              <a:rPr lang="en-US" altLang="zh-TW" sz="2400"/>
              <a:t>Think about the following computer game:</a:t>
            </a:r>
          </a:p>
          <a:p>
            <a:pPr lvl="1" eaLnBrk="1" hangingPunct="1"/>
            <a:r>
              <a:rPr lang="zh-TW" altLang="en-US" smtClean="0">
                <a:latin typeface="Calibri" panose="020F0502020204030204" pitchFamily="34" charset="0"/>
                <a:ea typeface="新細明體" panose="02020500000000000000" pitchFamily="18" charset="-120"/>
              </a:rPr>
              <a:t>You have to rescue the princess who is held in a fortress. On the screen you are shown two roads, one leading to a fortress and the other leading to a cave. You have to decide which road to take. You choose the road to the fortress? Congratulations. You rescued the princess and won the game. You choose the other road? Bad luck. You are eaten by the cave monster and die.</a:t>
            </a:r>
          </a:p>
          <a:p>
            <a:pPr lvl="1" eaLnBrk="1" hangingPunct="1"/>
            <a:r>
              <a:rPr lang="en-US" altLang="zh-TW" smtClean="0">
                <a:latin typeface="Calibri" panose="020F0502020204030204" pitchFamily="34" charset="0"/>
                <a:ea typeface="新細明體" panose="02020500000000000000" pitchFamily="18" charset="-120"/>
              </a:rPr>
              <a:t>Does the above statement include the ingredients in a game mentioned about?</a:t>
            </a:r>
          </a:p>
        </p:txBody>
      </p:sp>
      <p:sp>
        <p:nvSpPr>
          <p:cNvPr id="7173" name="投影片編號版面配置區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0BE40EDC-EA01-461C-8A14-0E33C18385F6}" type="slidenum">
              <a:rPr lang="en-US" altLang="zh-TW">
                <a:solidFill>
                  <a:srgbClr val="FFFFFF"/>
                </a:solidFill>
                <a:ea typeface="微軟正黑體" panose="020B0604030504040204" pitchFamily="34" charset="-120"/>
              </a:rPr>
              <a:pPr eaLnBrk="1" hangingPunct="1"/>
              <a:t>36</a:t>
            </a:fld>
            <a:endParaRPr lang="en-US" altLang="zh-TW">
              <a:solidFill>
                <a:srgbClr val="FFFFFF"/>
              </a:solidFill>
              <a:ea typeface="微軟正黑體" panose="020B0604030504040204" pitchFamily="34" charset="-120"/>
            </a:endParaRPr>
          </a:p>
        </p:txBody>
      </p:sp>
    </p:spTree>
    <p:extLst>
      <p:ext uri="{BB962C8B-B14F-4D97-AF65-F5344CB8AC3E}">
        <p14:creationId xmlns:p14="http://schemas.microsoft.com/office/powerpoint/2010/main" val="4091163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altLang="zh-TW" smtClean="0"/>
              <a:t>A Good Game</a:t>
            </a:r>
          </a:p>
        </p:txBody>
      </p:sp>
      <p:sp>
        <p:nvSpPr>
          <p:cNvPr id="8195" name="Rectangle 3"/>
          <p:cNvSpPr>
            <a:spLocks noGrp="1" noChangeArrowheads="1"/>
          </p:cNvSpPr>
          <p:nvPr>
            <p:ph type="body" idx="1"/>
          </p:nvPr>
        </p:nvSpPr>
        <p:spPr>
          <a:xfrm>
            <a:off x="1981200" y="1600200"/>
            <a:ext cx="8229600" cy="4972050"/>
          </a:xfrm>
        </p:spPr>
        <p:txBody>
          <a:bodyPr/>
          <a:lstStyle/>
          <a:p>
            <a:pPr eaLnBrk="1" hangingPunct="1">
              <a:lnSpc>
                <a:spcPct val="80000"/>
              </a:lnSpc>
            </a:pPr>
            <a:r>
              <a:rPr lang="en-US" altLang="zh-TW" sz="3000" dirty="0"/>
              <a:t>Characteristics in a good game</a:t>
            </a:r>
          </a:p>
          <a:p>
            <a:pPr lvl="1" eaLnBrk="1" hangingPunct="1">
              <a:lnSpc>
                <a:spcPct val="80000"/>
              </a:lnSpc>
            </a:pPr>
            <a:r>
              <a:rPr lang="en-US" altLang="zh-TW" sz="2600" dirty="0"/>
              <a:t>Reaching goals</a:t>
            </a:r>
          </a:p>
          <a:p>
            <a:pPr lvl="1" eaLnBrk="1" hangingPunct="1">
              <a:lnSpc>
                <a:spcPct val="80000"/>
              </a:lnSpc>
            </a:pPr>
            <a:r>
              <a:rPr lang="en-US" altLang="zh-TW" sz="2600" dirty="0"/>
              <a:t>Decisions</a:t>
            </a:r>
          </a:p>
          <a:p>
            <a:pPr lvl="1" eaLnBrk="1" hangingPunct="1">
              <a:lnSpc>
                <a:spcPct val="80000"/>
              </a:lnSpc>
            </a:pPr>
            <a:r>
              <a:rPr lang="en-US" altLang="zh-TW" sz="2600" dirty="0"/>
              <a:t>Balance</a:t>
            </a:r>
          </a:p>
          <a:p>
            <a:pPr lvl="2" eaLnBrk="1" hangingPunct="1">
              <a:lnSpc>
                <a:spcPct val="80000"/>
              </a:lnSpc>
            </a:pPr>
            <a:r>
              <a:rPr lang="en-US" altLang="zh-TW" sz="2200" dirty="0"/>
              <a:t>Between the players</a:t>
            </a:r>
          </a:p>
          <a:p>
            <a:pPr lvl="2" eaLnBrk="1" hangingPunct="1">
              <a:lnSpc>
                <a:spcPct val="80000"/>
              </a:lnSpc>
            </a:pPr>
            <a:r>
              <a:rPr lang="en-US" altLang="zh-TW" sz="2200" dirty="0"/>
              <a:t>Between the player and the game player</a:t>
            </a:r>
          </a:p>
          <a:p>
            <a:pPr lvl="2" eaLnBrk="1" hangingPunct="1">
              <a:lnSpc>
                <a:spcPct val="80000"/>
              </a:lnSpc>
            </a:pPr>
            <a:r>
              <a:rPr lang="en-US" altLang="zh-TW" sz="2200" dirty="0"/>
              <a:t>Between game features: weapons, enemies, roads…</a:t>
            </a:r>
          </a:p>
          <a:p>
            <a:pPr lvl="1" eaLnBrk="1" hangingPunct="1">
              <a:lnSpc>
                <a:spcPct val="80000"/>
              </a:lnSpc>
            </a:pPr>
            <a:r>
              <a:rPr lang="en-US" altLang="zh-TW" sz="2600" dirty="0"/>
              <a:t>Rewards</a:t>
            </a:r>
          </a:p>
          <a:p>
            <a:pPr lvl="1" eaLnBrk="1" hangingPunct="1">
              <a:lnSpc>
                <a:spcPct val="80000"/>
              </a:lnSpc>
            </a:pPr>
            <a:r>
              <a:rPr lang="en-US" altLang="zh-TW" sz="2600" dirty="0"/>
              <a:t>Flow</a:t>
            </a:r>
          </a:p>
          <a:p>
            <a:pPr lvl="2" eaLnBrk="1" hangingPunct="1">
              <a:lnSpc>
                <a:spcPct val="80000"/>
              </a:lnSpc>
            </a:pPr>
            <a:r>
              <a:rPr lang="en-US" altLang="zh-TW" dirty="0" smtClean="0">
                <a:latin typeface="Calibri" panose="020F0502020204030204" pitchFamily="34" charset="0"/>
                <a:ea typeface="新細明體" panose="02020500000000000000" pitchFamily="18" charset="-120"/>
              </a:rPr>
              <a:t>The abilities a player must develop depend on the game and can for example be reaction speed, strategic thinking, or knowledge. </a:t>
            </a:r>
          </a:p>
          <a:p>
            <a:pPr lvl="2" eaLnBrk="1" hangingPunct="1">
              <a:lnSpc>
                <a:spcPct val="80000"/>
              </a:lnSpc>
            </a:pPr>
            <a:r>
              <a:rPr lang="en-US" altLang="zh-TW" dirty="0" smtClean="0">
                <a:latin typeface="Calibri" panose="020F0502020204030204" pitchFamily="34" charset="0"/>
                <a:ea typeface="新細明體" panose="02020500000000000000" pitchFamily="18" charset="-120"/>
              </a:rPr>
              <a:t>Challenges can take the form of monsters to beat, obstacles to avoid, puzzles to solve, bases to attack, and systems to master, for example a plane. </a:t>
            </a:r>
            <a:endParaRPr lang="en-US" altLang="zh-TW" sz="2200" dirty="0"/>
          </a:p>
        </p:txBody>
      </p:sp>
      <p:sp>
        <p:nvSpPr>
          <p:cNvPr id="8197" name="投影片編號版面配置區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821DA0C8-DF84-402A-AC52-953E45DF26E1}" type="slidenum">
              <a:rPr lang="en-US" altLang="zh-TW">
                <a:solidFill>
                  <a:srgbClr val="FFFFFF"/>
                </a:solidFill>
                <a:ea typeface="微軟正黑體" panose="020B0604030504040204" pitchFamily="34" charset="-120"/>
              </a:rPr>
              <a:pPr eaLnBrk="1" hangingPunct="1"/>
              <a:t>37</a:t>
            </a:fld>
            <a:endParaRPr lang="en-US" altLang="zh-TW">
              <a:solidFill>
                <a:srgbClr val="FFFFFF"/>
              </a:solidFill>
              <a:ea typeface="微軟正黑體" panose="020B0604030504040204" pitchFamily="34" charset="-120"/>
            </a:endParaRPr>
          </a:p>
        </p:txBody>
      </p:sp>
    </p:spTree>
    <p:extLst>
      <p:ext uri="{BB962C8B-B14F-4D97-AF65-F5344CB8AC3E}">
        <p14:creationId xmlns:p14="http://schemas.microsoft.com/office/powerpoint/2010/main" val="2884403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ltLang="zh-TW" sz="4000"/>
              <a:t>Flow in a Good Game</a:t>
            </a:r>
          </a:p>
        </p:txBody>
      </p:sp>
      <p:sp>
        <p:nvSpPr>
          <p:cNvPr id="9223" name="投影片編號版面配置區 8"/>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panose="020B0604020202020204" pitchFamily="34" charset="0"/>
                <a:ea typeface="新細明體" panose="02020500000000000000" pitchFamily="18" charset="-120"/>
              </a:defRPr>
            </a:lvl1pPr>
            <a:lvl2pPr marL="742950" indent="-285750" eaLnBrk="0" hangingPunct="0">
              <a:defRPr kumimoji="1">
                <a:solidFill>
                  <a:schemeClr val="tx1"/>
                </a:solidFill>
                <a:latin typeface="Arial" panose="020B0604020202020204" pitchFamily="34" charset="0"/>
                <a:ea typeface="新細明體" panose="02020500000000000000" pitchFamily="18" charset="-120"/>
              </a:defRPr>
            </a:lvl2pPr>
            <a:lvl3pPr marL="1143000" indent="-228600" eaLnBrk="0" hangingPunct="0">
              <a:defRPr kumimoji="1">
                <a:solidFill>
                  <a:schemeClr val="tx1"/>
                </a:solidFill>
                <a:latin typeface="Arial" panose="020B0604020202020204" pitchFamily="34" charset="0"/>
                <a:ea typeface="新細明體" panose="02020500000000000000" pitchFamily="18" charset="-120"/>
              </a:defRPr>
            </a:lvl3pPr>
            <a:lvl4pPr marL="1600200" indent="-228600" eaLnBrk="0" hangingPunct="0">
              <a:defRPr kumimoji="1">
                <a:solidFill>
                  <a:schemeClr val="tx1"/>
                </a:solidFill>
                <a:latin typeface="Arial" panose="020B0604020202020204" pitchFamily="34" charset="0"/>
                <a:ea typeface="新細明體" panose="02020500000000000000" pitchFamily="18" charset="-120"/>
              </a:defRPr>
            </a:lvl4pPr>
            <a:lvl5pPr marL="2057400" indent="-228600" eaLnBrk="0" hangingPunct="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eaLnBrk="1" hangingPunct="1"/>
            <a:fld id="{6B0BC7CC-F3F5-42AC-92D9-83271003881F}" type="slidenum">
              <a:rPr lang="en-US" altLang="zh-TW">
                <a:solidFill>
                  <a:srgbClr val="FFFFFF"/>
                </a:solidFill>
                <a:ea typeface="微軟正黑體" panose="020B0604030504040204" pitchFamily="34" charset="-120"/>
              </a:rPr>
              <a:pPr eaLnBrk="1" hangingPunct="1"/>
              <a:t>38</a:t>
            </a:fld>
            <a:endParaRPr lang="en-US" altLang="zh-TW" dirty="0">
              <a:solidFill>
                <a:srgbClr val="FFFFFF"/>
              </a:solidFill>
              <a:ea typeface="微軟正黑體" panose="020B0604030504040204" pitchFamily="34" charset="-120"/>
            </a:endParaRPr>
          </a:p>
        </p:txBody>
      </p:sp>
      <p:pic>
        <p:nvPicPr>
          <p:cNvPr id="922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6989" y="1628776"/>
            <a:ext cx="7058025" cy="4843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905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p:txBody>
          <a:bodyPr/>
          <a:lstStyle/>
          <a:p>
            <a:pPr eaLnBrk="1" hangingPunct="1"/>
            <a:r>
              <a:rPr lang="en-US" altLang="zh-TW" smtClean="0">
                <a:latin typeface="微軟正黑體" panose="020B0604030504040204" pitchFamily="34" charset="-120"/>
                <a:ea typeface="微軟正黑體" panose="020B0604030504040204" pitchFamily="34" charset="-120"/>
              </a:rPr>
              <a:t>A Good Game</a:t>
            </a:r>
          </a:p>
        </p:txBody>
      </p:sp>
      <p:sp>
        <p:nvSpPr>
          <p:cNvPr id="59395" name="Rectangle 3"/>
          <p:cNvSpPr>
            <a:spLocks noGrp="1" noChangeArrowheads="1"/>
          </p:cNvSpPr>
          <p:nvPr>
            <p:ph type="body" idx="4294967295"/>
          </p:nvPr>
        </p:nvSpPr>
        <p:spPr>
          <a:xfrm>
            <a:off x="1981200" y="1600200"/>
            <a:ext cx="8229600" cy="4972050"/>
          </a:xfrm>
        </p:spPr>
        <p:txBody>
          <a:bodyPr>
            <a:normAutofit lnSpcReduction="10000"/>
          </a:bodyPr>
          <a:lstStyle/>
          <a:p>
            <a:pPr eaLnBrk="1" hangingPunct="1">
              <a:lnSpc>
                <a:spcPct val="80000"/>
              </a:lnSpc>
            </a:pPr>
            <a:r>
              <a:rPr lang="en-US" altLang="zh-TW" sz="3000" dirty="0">
                <a:latin typeface="微軟正黑體" panose="020B0604030504040204" pitchFamily="34" charset="-120"/>
                <a:ea typeface="微軟正黑體" panose="020B0604030504040204" pitchFamily="34" charset="-120"/>
              </a:rPr>
              <a:t>Presence and immersion</a:t>
            </a:r>
          </a:p>
          <a:p>
            <a:pPr lvl="1" eaLnBrk="1" hangingPunct="1">
              <a:lnSpc>
                <a:spcPct val="80000"/>
              </a:lnSpc>
            </a:pPr>
            <a:r>
              <a:rPr lang="en-US" altLang="zh-TW" dirty="0" smtClean="0"/>
              <a:t>Game play is largely enhanced if the player feels immersed in the game </a:t>
            </a:r>
          </a:p>
          <a:p>
            <a:pPr eaLnBrk="1" hangingPunct="1">
              <a:lnSpc>
                <a:spcPct val="80000"/>
              </a:lnSpc>
            </a:pPr>
            <a:r>
              <a:rPr lang="en-US" altLang="zh-TW" dirty="0" smtClean="0"/>
              <a:t>The story</a:t>
            </a:r>
          </a:p>
          <a:p>
            <a:pPr lvl="1" eaLnBrk="1" hangingPunct="1">
              <a:lnSpc>
                <a:spcPct val="80000"/>
              </a:lnSpc>
            </a:pPr>
            <a:r>
              <a:rPr lang="en-US" altLang="zh-TW" dirty="0" smtClean="0"/>
              <a:t>There is a lot of discussion about whether a game needs a story. Popular games, like </a:t>
            </a:r>
            <a:r>
              <a:rPr lang="en-US" altLang="zh-TW" i="1" dirty="0" err="1" smtClean="0"/>
              <a:t>PacMan</a:t>
            </a:r>
            <a:r>
              <a:rPr lang="en-US" altLang="zh-TW" i="1" dirty="0" smtClean="0"/>
              <a:t> </a:t>
            </a:r>
            <a:r>
              <a:rPr lang="en-US" altLang="zh-TW" dirty="0" smtClean="0"/>
              <a:t>or </a:t>
            </a:r>
            <a:r>
              <a:rPr lang="en-US" altLang="zh-TW" i="1" dirty="0" smtClean="0"/>
              <a:t>Tetris </a:t>
            </a:r>
            <a:r>
              <a:rPr lang="en-US" altLang="zh-TW" dirty="0" smtClean="0"/>
              <a:t>do not have a real story.</a:t>
            </a:r>
          </a:p>
          <a:p>
            <a:pPr lvl="1" eaLnBrk="1" hangingPunct="1">
              <a:lnSpc>
                <a:spcPct val="80000"/>
              </a:lnSpc>
            </a:pPr>
            <a:r>
              <a:rPr lang="en-US" altLang="zh-TW" dirty="0" smtClean="0"/>
              <a:t>For adventure games the story is crucial. It forms the basis for the puzzles you need to solve, and the story actually helps you solve the puzzles; they often only make sense when being part of the story. </a:t>
            </a:r>
          </a:p>
          <a:p>
            <a:pPr eaLnBrk="1" hangingPunct="1">
              <a:lnSpc>
                <a:spcPct val="80000"/>
              </a:lnSpc>
            </a:pPr>
            <a:r>
              <a:rPr lang="en-US" altLang="zh-TW" dirty="0" smtClean="0"/>
              <a:t>The game world</a:t>
            </a:r>
          </a:p>
          <a:p>
            <a:pPr lvl="1" eaLnBrk="1" hangingPunct="1">
              <a:lnSpc>
                <a:spcPct val="80000"/>
              </a:lnSpc>
            </a:pPr>
            <a:r>
              <a:rPr lang="en-US" altLang="zh-TW" dirty="0" smtClean="0"/>
              <a:t>A game takes place in some world. This world can be presented in exact three-dimensional realistic detail but also in a more abstract or cartoon-like 2D way. </a:t>
            </a: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3866958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209800" y="381000"/>
            <a:ext cx="7772400" cy="1143000"/>
          </a:xfrm>
        </p:spPr>
        <p:txBody>
          <a:bodyPr/>
          <a:lstStyle/>
          <a:p>
            <a:pPr eaLnBrk="1" hangingPunct="1"/>
            <a:r>
              <a:rPr lang="zh-TW" altLang="en-US" smtClean="0">
                <a:latin typeface="標楷體" panose="03000509000000000000" pitchFamily="65" charset="-120"/>
                <a:ea typeface="標楷體" panose="03000509000000000000" pitchFamily="65" charset="-120"/>
              </a:rPr>
              <a:t>遊戲開發階段</a:t>
            </a:r>
          </a:p>
        </p:txBody>
      </p:sp>
      <p:sp>
        <p:nvSpPr>
          <p:cNvPr id="7171" name="Rectangle 3"/>
          <p:cNvSpPr>
            <a:spLocks noGrp="1" noChangeArrowheads="1"/>
          </p:cNvSpPr>
          <p:nvPr>
            <p:ph idx="1"/>
          </p:nvPr>
        </p:nvSpPr>
        <p:spPr>
          <a:xfrm>
            <a:off x="2362200" y="1447800"/>
            <a:ext cx="7162800" cy="4114800"/>
          </a:xfrm>
        </p:spPr>
        <p:txBody>
          <a:bodyPr>
            <a:normAutofit fontScale="92500"/>
          </a:bodyPr>
          <a:lstStyle/>
          <a:p>
            <a:pPr marL="609600" indent="-609600">
              <a:lnSpc>
                <a:spcPct val="90000"/>
              </a:lnSpc>
              <a:buSzTx/>
              <a:buFontTx/>
              <a:buAutoNum type="arabicPeriod"/>
            </a:pPr>
            <a:r>
              <a:rPr lang="zh-TW" altLang="en-US" sz="2400" u="sng">
                <a:latin typeface="標楷體" panose="03000509000000000000" pitchFamily="65" charset="-120"/>
                <a:ea typeface="標楷體" panose="03000509000000000000" pitchFamily="65" charset="-120"/>
              </a:rPr>
              <a:t>靈感</a:t>
            </a:r>
            <a:r>
              <a:rPr lang="en-US" altLang="zh-TW" sz="2400">
                <a:latin typeface="標楷體" panose="03000509000000000000" pitchFamily="65" charset="-120"/>
                <a:ea typeface="標楷體" panose="03000509000000000000" pitchFamily="65" charset="-120"/>
              </a:rPr>
              <a:t>(1</a:t>
            </a:r>
            <a:r>
              <a:rPr lang="zh-TW" altLang="en-US" sz="2400">
                <a:latin typeface="標楷體" panose="03000509000000000000" pitchFamily="65" charset="-120"/>
                <a:ea typeface="標楷體" panose="03000509000000000000" pitchFamily="65" charset="-120"/>
              </a:rPr>
              <a:t>個月</a:t>
            </a:r>
            <a:r>
              <a:rPr lang="en-US" altLang="zh-TW" sz="2400">
                <a:latin typeface="標楷體" panose="03000509000000000000" pitchFamily="65" charset="-120"/>
                <a:ea typeface="標楷體" panose="03000509000000000000" pitchFamily="65" charset="-120"/>
              </a:rPr>
              <a:t>)</a:t>
            </a:r>
            <a:r>
              <a:rPr lang="zh-TW" altLang="en-US" sz="2400">
                <a:latin typeface="標楷體" panose="03000509000000000000" pitchFamily="65" charset="-120"/>
                <a:ea typeface="標楷體" panose="03000509000000000000" pitchFamily="65" charset="-120"/>
              </a:rPr>
              <a:t>：初始點子與可行性討論，產出提案文件。</a:t>
            </a:r>
          </a:p>
          <a:p>
            <a:pPr marL="609600" indent="-609600">
              <a:lnSpc>
                <a:spcPct val="90000"/>
              </a:lnSpc>
              <a:buSzTx/>
              <a:buFontTx/>
              <a:buAutoNum type="arabicPeriod"/>
            </a:pPr>
            <a:r>
              <a:rPr lang="zh-TW" altLang="en-US" sz="2400" u="sng">
                <a:latin typeface="標楷體" panose="03000509000000000000" pitchFamily="65" charset="-120"/>
                <a:ea typeface="標楷體" panose="03000509000000000000" pitchFamily="65" charset="-120"/>
              </a:rPr>
              <a:t>概念化</a:t>
            </a:r>
            <a:r>
              <a:rPr lang="en-US" altLang="zh-TW" sz="2400">
                <a:latin typeface="標楷體" panose="03000509000000000000" pitchFamily="65" charset="-120"/>
                <a:ea typeface="標楷體" panose="03000509000000000000" pitchFamily="65" charset="-120"/>
              </a:rPr>
              <a:t>(3</a:t>
            </a:r>
            <a:r>
              <a:rPr lang="zh-TW" altLang="en-US" sz="2400">
                <a:latin typeface="標楷體" panose="03000509000000000000" pitchFamily="65" charset="-120"/>
                <a:ea typeface="標楷體" panose="03000509000000000000" pitchFamily="65" charset="-120"/>
              </a:rPr>
              <a:t>個月</a:t>
            </a:r>
            <a:r>
              <a:rPr lang="en-US" altLang="zh-TW" sz="2400">
                <a:latin typeface="標楷體" panose="03000509000000000000" pitchFamily="65" charset="-120"/>
                <a:ea typeface="標楷體" panose="03000509000000000000" pitchFamily="65" charset="-120"/>
              </a:rPr>
              <a:t>)</a:t>
            </a:r>
            <a:r>
              <a:rPr lang="zh-TW" altLang="en-US" sz="2400">
                <a:latin typeface="標楷體" panose="03000509000000000000" pitchFamily="65" charset="-120"/>
                <a:ea typeface="標楷體" panose="03000509000000000000" pitchFamily="65" charset="-120"/>
              </a:rPr>
              <a:t>：完成詳細的設計內容</a:t>
            </a:r>
          </a:p>
          <a:p>
            <a:pPr marL="609600" indent="-609600">
              <a:lnSpc>
                <a:spcPct val="90000"/>
              </a:lnSpc>
              <a:buSzTx/>
              <a:buFontTx/>
              <a:buAutoNum type="arabicPeriod"/>
            </a:pPr>
            <a:r>
              <a:rPr lang="zh-TW" altLang="en-US" sz="2400" u="sng">
                <a:latin typeface="標楷體" panose="03000509000000000000" pitchFamily="65" charset="-120"/>
                <a:ea typeface="標楷體" panose="03000509000000000000" pitchFamily="65" charset="-120"/>
              </a:rPr>
              <a:t>藍圖</a:t>
            </a:r>
            <a:r>
              <a:rPr lang="en-US" altLang="zh-TW" sz="2400">
                <a:latin typeface="標楷體" panose="03000509000000000000" pitchFamily="65" charset="-120"/>
                <a:ea typeface="標楷體" panose="03000509000000000000" pitchFamily="65" charset="-120"/>
              </a:rPr>
              <a:t>(2</a:t>
            </a:r>
            <a:r>
              <a:rPr lang="zh-TW" altLang="en-US" sz="2400">
                <a:latin typeface="標楷體" panose="03000509000000000000" pitchFamily="65" charset="-120"/>
                <a:ea typeface="標楷體" panose="03000509000000000000" pitchFamily="65" charset="-120"/>
              </a:rPr>
              <a:t>個月</a:t>
            </a:r>
            <a:r>
              <a:rPr lang="en-US" altLang="zh-TW" sz="2400">
                <a:latin typeface="標楷體" panose="03000509000000000000" pitchFamily="65" charset="-120"/>
                <a:ea typeface="標楷體" panose="03000509000000000000" pitchFamily="65" charset="-120"/>
              </a:rPr>
              <a:t>)</a:t>
            </a:r>
            <a:r>
              <a:rPr lang="zh-TW" altLang="en-US" sz="2400">
                <a:latin typeface="標楷體" panose="03000509000000000000" pitchFamily="65" charset="-120"/>
                <a:ea typeface="標楷體" panose="03000509000000000000" pitchFamily="65" charset="-120"/>
              </a:rPr>
              <a:t>：規劃一連串階段性的細部規格。</a:t>
            </a:r>
          </a:p>
          <a:p>
            <a:pPr marL="609600" indent="-609600">
              <a:lnSpc>
                <a:spcPct val="90000"/>
              </a:lnSpc>
              <a:buSzTx/>
              <a:buFontTx/>
              <a:buAutoNum type="arabicPeriod"/>
            </a:pPr>
            <a:r>
              <a:rPr lang="zh-TW" altLang="en-US" sz="2400" u="sng">
                <a:latin typeface="標楷體" panose="03000509000000000000" pitchFamily="65" charset="-120"/>
                <a:ea typeface="標楷體" panose="03000509000000000000" pitchFamily="65" charset="-120"/>
              </a:rPr>
              <a:t>技術性結構</a:t>
            </a:r>
            <a:r>
              <a:rPr lang="en-US" altLang="zh-TW" sz="2400">
                <a:latin typeface="標楷體" panose="03000509000000000000" pitchFamily="65" charset="-120"/>
                <a:ea typeface="標楷體" panose="03000509000000000000" pitchFamily="65" charset="-120"/>
              </a:rPr>
              <a:t>(2</a:t>
            </a:r>
            <a:r>
              <a:rPr lang="zh-TW" altLang="en-US" sz="2400">
                <a:latin typeface="標楷體" panose="03000509000000000000" pitchFamily="65" charset="-120"/>
                <a:ea typeface="標楷體" panose="03000509000000000000" pitchFamily="65" charset="-120"/>
              </a:rPr>
              <a:t>個月</a:t>
            </a:r>
            <a:r>
              <a:rPr lang="en-US" altLang="zh-TW" sz="2400">
                <a:latin typeface="標楷體" panose="03000509000000000000" pitchFamily="65" charset="-120"/>
                <a:ea typeface="標楷體" panose="03000509000000000000" pitchFamily="65" charset="-120"/>
              </a:rPr>
              <a:t>)</a:t>
            </a:r>
            <a:r>
              <a:rPr lang="zh-TW" altLang="en-US" sz="2400">
                <a:latin typeface="標楷體" panose="03000509000000000000" pitchFamily="65" charset="-120"/>
                <a:ea typeface="標楷體" panose="03000509000000000000" pitchFamily="65" charset="-120"/>
              </a:rPr>
              <a:t>：進行技術性的設計，詳述遊戲所需的工具與技術元件訂定里程碑。</a:t>
            </a:r>
          </a:p>
          <a:p>
            <a:pPr marL="609600" indent="-609600">
              <a:lnSpc>
                <a:spcPct val="90000"/>
              </a:lnSpc>
              <a:buSzTx/>
              <a:buFontTx/>
              <a:buAutoNum type="arabicPeriod"/>
            </a:pPr>
            <a:r>
              <a:rPr lang="zh-TW" altLang="en-US" sz="2400" u="sng">
                <a:latin typeface="標楷體" panose="03000509000000000000" pitchFamily="65" charset="-120"/>
                <a:ea typeface="標楷體" panose="03000509000000000000" pitchFamily="65" charset="-120"/>
              </a:rPr>
              <a:t>建造工具</a:t>
            </a:r>
            <a:r>
              <a:rPr lang="en-US" altLang="zh-TW" sz="2400">
                <a:latin typeface="標楷體" panose="03000509000000000000" pitchFamily="65" charset="-120"/>
                <a:ea typeface="標楷體" panose="03000509000000000000" pitchFamily="65" charset="-120"/>
              </a:rPr>
              <a:t>(4</a:t>
            </a:r>
            <a:r>
              <a:rPr lang="zh-TW" altLang="en-US" sz="2400">
                <a:latin typeface="標楷體" panose="03000509000000000000" pitchFamily="65" charset="-120"/>
                <a:ea typeface="標楷體" panose="03000509000000000000" pitchFamily="65" charset="-120"/>
              </a:rPr>
              <a:t>個月</a:t>
            </a:r>
            <a:r>
              <a:rPr lang="en-US" altLang="zh-TW" sz="2400">
                <a:latin typeface="標楷體" panose="03000509000000000000" pitchFamily="65" charset="-120"/>
                <a:ea typeface="標楷體" panose="03000509000000000000" pitchFamily="65" charset="-120"/>
              </a:rPr>
              <a:t>)</a:t>
            </a:r>
            <a:r>
              <a:rPr lang="zh-TW" altLang="en-US" sz="2400">
                <a:latin typeface="標楷體" panose="03000509000000000000" pitchFamily="65" charset="-120"/>
                <a:ea typeface="標楷體" panose="03000509000000000000" pitchFamily="65" charset="-120"/>
              </a:rPr>
              <a:t>：建造所需元件及工具組。</a:t>
            </a:r>
          </a:p>
          <a:p>
            <a:pPr marL="609600" indent="-609600">
              <a:lnSpc>
                <a:spcPct val="90000"/>
              </a:lnSpc>
              <a:buSzTx/>
              <a:buFontTx/>
              <a:buAutoNum type="arabicPeriod"/>
            </a:pPr>
            <a:r>
              <a:rPr lang="zh-TW" altLang="en-US" sz="2400" u="sng">
                <a:latin typeface="標楷體" panose="03000509000000000000" pitchFamily="65" charset="-120"/>
                <a:ea typeface="標楷體" panose="03000509000000000000" pitchFamily="65" charset="-120"/>
              </a:rPr>
              <a:t>組合</a:t>
            </a:r>
            <a:r>
              <a:rPr lang="en-US" altLang="zh-TW" sz="2400">
                <a:latin typeface="標楷體" panose="03000509000000000000" pitchFamily="65" charset="-120"/>
                <a:ea typeface="標楷體" panose="03000509000000000000" pitchFamily="65" charset="-120"/>
              </a:rPr>
              <a:t>(12</a:t>
            </a:r>
            <a:r>
              <a:rPr lang="zh-TW" altLang="en-US" sz="2400">
                <a:latin typeface="標楷體" panose="03000509000000000000" pitchFamily="65" charset="-120"/>
                <a:ea typeface="標楷體" panose="03000509000000000000" pitchFamily="65" charset="-120"/>
              </a:rPr>
              <a:t>個月</a:t>
            </a:r>
            <a:r>
              <a:rPr lang="en-US" altLang="zh-TW" sz="2400">
                <a:latin typeface="標楷體" panose="03000509000000000000" pitchFamily="65" charset="-120"/>
                <a:ea typeface="標楷體" panose="03000509000000000000" pitchFamily="65" charset="-120"/>
              </a:rPr>
              <a:t>)</a:t>
            </a:r>
            <a:r>
              <a:rPr lang="zh-TW" altLang="en-US" sz="2400">
                <a:latin typeface="標楷體" panose="03000509000000000000" pitchFamily="65" charset="-120"/>
                <a:ea typeface="標楷體" panose="03000509000000000000" pitchFamily="65" charset="-120"/>
              </a:rPr>
              <a:t>：按照分階段的系統把遊戲組合起來。</a:t>
            </a:r>
          </a:p>
          <a:p>
            <a:pPr marL="609600" indent="-609600">
              <a:lnSpc>
                <a:spcPct val="90000"/>
              </a:lnSpc>
              <a:buSzTx/>
              <a:buFontTx/>
              <a:buAutoNum type="arabicPeriod"/>
            </a:pPr>
            <a:r>
              <a:rPr lang="zh-TW" altLang="en-US" sz="2400" u="sng">
                <a:latin typeface="標楷體" panose="03000509000000000000" pitchFamily="65" charset="-120"/>
                <a:ea typeface="標楷體" panose="03000509000000000000" pitchFamily="65" charset="-120"/>
              </a:rPr>
              <a:t>建造關卡</a:t>
            </a:r>
            <a:r>
              <a:rPr lang="en-US" altLang="zh-TW" sz="2400">
                <a:latin typeface="標楷體" panose="03000509000000000000" pitchFamily="65" charset="-120"/>
                <a:ea typeface="標楷體" panose="03000509000000000000" pitchFamily="65" charset="-120"/>
              </a:rPr>
              <a:t>(4</a:t>
            </a:r>
            <a:r>
              <a:rPr lang="zh-TW" altLang="en-US" sz="2400">
                <a:latin typeface="標楷體" panose="03000509000000000000" pitchFamily="65" charset="-120"/>
                <a:ea typeface="標楷體" panose="03000509000000000000" pitchFamily="65" charset="-120"/>
              </a:rPr>
              <a:t>個月</a:t>
            </a:r>
            <a:r>
              <a:rPr lang="en-US" altLang="zh-TW" sz="2400">
                <a:latin typeface="標楷體" panose="03000509000000000000" pitchFamily="65" charset="-120"/>
                <a:ea typeface="標楷體" panose="03000509000000000000" pitchFamily="65" charset="-120"/>
              </a:rPr>
              <a:t>)</a:t>
            </a:r>
            <a:r>
              <a:rPr lang="zh-TW" altLang="en-US" sz="2400">
                <a:latin typeface="標楷體" panose="03000509000000000000" pitchFamily="65" charset="-120"/>
                <a:ea typeface="標楷體" panose="03000509000000000000" pitchFamily="65" charset="-120"/>
              </a:rPr>
              <a:t>：完成遊戲關卡與教學說明。</a:t>
            </a:r>
          </a:p>
          <a:p>
            <a:pPr marL="609600" indent="-609600">
              <a:lnSpc>
                <a:spcPct val="90000"/>
              </a:lnSpc>
              <a:buSzTx/>
              <a:buFontTx/>
              <a:buAutoNum type="arabicPeriod"/>
            </a:pPr>
            <a:r>
              <a:rPr lang="zh-TW" altLang="en-US" sz="2400" u="sng">
                <a:latin typeface="標楷體" panose="03000509000000000000" pitchFamily="65" charset="-120"/>
                <a:ea typeface="標楷體" panose="03000509000000000000" pitchFamily="65" charset="-120"/>
              </a:rPr>
              <a:t>檢視測試</a:t>
            </a:r>
            <a:r>
              <a:rPr lang="en-US" altLang="zh-TW" sz="2400">
                <a:latin typeface="標楷體" panose="03000509000000000000" pitchFamily="65" charset="-120"/>
                <a:ea typeface="標楷體" panose="03000509000000000000" pitchFamily="65" charset="-120"/>
              </a:rPr>
              <a:t>(3</a:t>
            </a:r>
            <a:r>
              <a:rPr lang="zh-TW" altLang="en-US" sz="2400">
                <a:latin typeface="標楷體" panose="03000509000000000000" pitchFamily="65" charset="-120"/>
                <a:ea typeface="標楷體" panose="03000509000000000000" pitchFamily="65" charset="-120"/>
              </a:rPr>
              <a:t>個月</a:t>
            </a:r>
            <a:r>
              <a:rPr lang="en-US" altLang="zh-TW" sz="2400">
                <a:latin typeface="標楷體" panose="03000509000000000000" pitchFamily="65" charset="-120"/>
                <a:ea typeface="標楷體" panose="03000509000000000000" pitchFamily="65" charset="-120"/>
              </a:rPr>
              <a:t>)</a:t>
            </a:r>
            <a:r>
              <a:rPr lang="zh-TW" altLang="en-US" sz="2400">
                <a:latin typeface="標楷體" panose="03000509000000000000" pitchFamily="65" charset="-120"/>
                <a:ea typeface="標楷體" panose="03000509000000000000" pitchFamily="65" charset="-120"/>
              </a:rPr>
              <a:t>：部分與關卡設計時間重疊。</a:t>
            </a: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845960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1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1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1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1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171">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171">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7171">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71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Rectangle 2"/>
          <p:cNvSpPr>
            <a:spLocks noGrp="1" noChangeArrowheads="1"/>
          </p:cNvSpPr>
          <p:nvPr>
            <p:ph type="title" idx="4294967295"/>
          </p:nvPr>
        </p:nvSpPr>
        <p:spPr/>
        <p:txBody>
          <a:bodyPr/>
          <a:lstStyle/>
          <a:p>
            <a:pPr eaLnBrk="1" hangingPunct="1"/>
            <a:r>
              <a:rPr lang="en-US" altLang="zh-TW" smtClean="0">
                <a:latin typeface="微軟正黑體" panose="020B0604030504040204" pitchFamily="34" charset="-120"/>
                <a:ea typeface="微軟正黑體" panose="020B0604030504040204" pitchFamily="34" charset="-120"/>
              </a:rPr>
              <a:t>A Good Game</a:t>
            </a:r>
          </a:p>
        </p:txBody>
      </p:sp>
      <p:sp>
        <p:nvSpPr>
          <p:cNvPr id="60419" name="Rectangle 3"/>
          <p:cNvSpPr>
            <a:spLocks noGrp="1" noChangeArrowheads="1"/>
          </p:cNvSpPr>
          <p:nvPr>
            <p:ph type="body" idx="4294967295"/>
          </p:nvPr>
        </p:nvSpPr>
        <p:spPr>
          <a:xfrm>
            <a:off x="1981200" y="1600200"/>
            <a:ext cx="8229600" cy="4972050"/>
          </a:xfrm>
        </p:spPr>
        <p:txBody>
          <a:bodyPr/>
          <a:lstStyle/>
          <a:p>
            <a:pPr eaLnBrk="1" hangingPunct="1">
              <a:lnSpc>
                <a:spcPct val="80000"/>
              </a:lnSpc>
            </a:pPr>
            <a:r>
              <a:rPr lang="en-US" altLang="zh-TW" dirty="0" smtClean="0"/>
              <a:t>Important Elements</a:t>
            </a:r>
          </a:p>
          <a:p>
            <a:pPr lvl="1" eaLnBrk="1" hangingPunct="1">
              <a:lnSpc>
                <a:spcPct val="80000"/>
              </a:lnSpc>
            </a:pPr>
            <a:r>
              <a:rPr lang="en-US" altLang="zh-TW" dirty="0" smtClean="0"/>
              <a:t>Story</a:t>
            </a:r>
          </a:p>
          <a:p>
            <a:pPr lvl="1" eaLnBrk="1" hangingPunct="1">
              <a:lnSpc>
                <a:spcPct val="80000"/>
              </a:lnSpc>
            </a:pPr>
            <a:r>
              <a:rPr lang="en-US" altLang="zh-TW" dirty="0" smtClean="0"/>
              <a:t>Game play</a:t>
            </a:r>
          </a:p>
          <a:p>
            <a:pPr lvl="1" eaLnBrk="1" hangingPunct="1">
              <a:lnSpc>
                <a:spcPct val="80000"/>
              </a:lnSpc>
            </a:pPr>
            <a:r>
              <a:rPr lang="en-US" altLang="zh-TW" dirty="0" smtClean="0"/>
              <a:t>Music and sound effects</a:t>
            </a:r>
          </a:p>
          <a:p>
            <a:pPr lvl="1" eaLnBrk="1" hangingPunct="1">
              <a:lnSpc>
                <a:spcPct val="80000"/>
              </a:lnSpc>
            </a:pPr>
            <a:r>
              <a:rPr lang="en-US" altLang="zh-TW" dirty="0" smtClean="0"/>
              <a:t>Special effects</a:t>
            </a:r>
          </a:p>
          <a:p>
            <a:pPr lvl="1" eaLnBrk="1" hangingPunct="1">
              <a:lnSpc>
                <a:spcPct val="80000"/>
              </a:lnSpc>
            </a:pPr>
            <a:r>
              <a:rPr lang="en-US" altLang="zh-TW" dirty="0" smtClean="0"/>
              <a:t>Art and Graphics</a:t>
            </a:r>
          </a:p>
          <a:p>
            <a:pPr lvl="1" eaLnBrk="1" hangingPunct="1">
              <a:lnSpc>
                <a:spcPct val="80000"/>
              </a:lnSpc>
            </a:pPr>
            <a:r>
              <a:rPr lang="en-US" altLang="zh-TW" dirty="0" smtClean="0"/>
              <a:t>Artificial intelligence</a:t>
            </a: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953421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Example 1</a:t>
            </a:r>
            <a:endParaRPr lang="zh-TW" altLang="en-US" dirty="0"/>
          </a:p>
        </p:txBody>
      </p:sp>
      <p:pic>
        <p:nvPicPr>
          <p:cNvPr id="5" name="內容版面配置區 4" descr="Catch the Clow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70590" y="1825625"/>
            <a:ext cx="5533394" cy="4351338"/>
          </a:xfrm>
        </p:spPr>
      </p:pic>
      <p:sp>
        <p:nvSpPr>
          <p:cNvPr id="4" name="投影片編號版面配置區 3"/>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4307742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t>
            </a:r>
            <a:r>
              <a:rPr lang="en-US" altLang="zh-TW" dirty="0" smtClean="0"/>
              <a:t>2</a:t>
            </a:r>
            <a:endParaRPr lang="zh-TW" altLang="en-US" dirty="0"/>
          </a:p>
        </p:txBody>
      </p:sp>
      <p:pic>
        <p:nvPicPr>
          <p:cNvPr id="5" name="內容版面配置區 4" descr="Watch out for the monster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79185" y="1825625"/>
            <a:ext cx="3916204" cy="4351338"/>
          </a:xfrm>
        </p:spPr>
      </p:pic>
      <p:sp>
        <p:nvSpPr>
          <p:cNvPr id="4" name="投影片編號版面配置區 3"/>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1415024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3</a:t>
            </a:r>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7" name="內容版面配置區 6" descr="畫面剪輯"/>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3178" y="1929317"/>
            <a:ext cx="5868219" cy="4143953"/>
          </a:xfrm>
        </p:spPr>
      </p:pic>
    </p:spTree>
    <p:extLst>
      <p:ext uri="{BB962C8B-B14F-4D97-AF65-F5344CB8AC3E}">
        <p14:creationId xmlns:p14="http://schemas.microsoft.com/office/powerpoint/2010/main" val="768023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Example </a:t>
            </a:r>
            <a:r>
              <a:rPr lang="en-US" altLang="zh-TW" dirty="0" smtClean="0"/>
              <a:t>4</a:t>
            </a:r>
            <a:endParaRPr lang="zh-TW" altLang="en-US" dirty="0"/>
          </a:p>
        </p:txBody>
      </p:sp>
      <p:sp>
        <p:nvSpPr>
          <p:cNvPr id="4" name="投影片編號版面配置區 3"/>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6" name="圖片 5" descr="19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903" y="1603832"/>
            <a:ext cx="6154009" cy="4839375"/>
          </a:xfrm>
          <a:prstGeom prst="rect">
            <a:avLst/>
          </a:prstGeom>
        </p:spPr>
      </p:pic>
    </p:spTree>
    <p:extLst>
      <p:ext uri="{BB962C8B-B14F-4D97-AF65-F5344CB8AC3E}">
        <p14:creationId xmlns:p14="http://schemas.microsoft.com/office/powerpoint/2010/main" val="1292237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solidFill>
                  <a:srgbClr val="FF0000"/>
                </a:solidFill>
              </a:rPr>
              <a:t>Bonus !!</a:t>
            </a:r>
            <a:endParaRPr lang="zh-TW" altLang="en-US" dirty="0">
              <a:solidFill>
                <a:srgbClr val="FF0000"/>
              </a:solidFill>
            </a:endParaRPr>
          </a:p>
        </p:txBody>
      </p:sp>
      <p:pic>
        <p:nvPicPr>
          <p:cNvPr id="5" name="內容版面配置區 4"/>
          <p:cNvPicPr>
            <a:picLocks noGrp="1" noChangeAspect="1"/>
          </p:cNvPicPr>
          <p:nvPr>
            <p:ph idx="1"/>
          </p:nvPr>
        </p:nvPicPr>
        <p:blipFill rotWithShape="1">
          <a:blip r:embed="rId2"/>
          <a:srcRect l="97"/>
          <a:stretch/>
        </p:blipFill>
        <p:spPr>
          <a:xfrm rot="5400000">
            <a:off x="3823854" y="826045"/>
            <a:ext cx="4729018" cy="5940201"/>
          </a:xfrm>
          <a:prstGeom prst="rect">
            <a:avLst/>
          </a:prstGeom>
        </p:spPr>
      </p:pic>
      <p:sp>
        <p:nvSpPr>
          <p:cNvPr id="4" name="投影片編號版面配置區 3"/>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2927377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209800" y="76200"/>
            <a:ext cx="7772400" cy="1143000"/>
          </a:xfrm>
        </p:spPr>
        <p:txBody>
          <a:bodyPr/>
          <a:lstStyle/>
          <a:p>
            <a:pPr eaLnBrk="1" hangingPunct="1"/>
            <a:r>
              <a:rPr lang="zh-TW" altLang="en-US" sz="4000" dirty="0">
                <a:latin typeface="標楷體" panose="03000509000000000000" pitchFamily="65" charset="-120"/>
                <a:ea typeface="標楷體" panose="03000509000000000000" pitchFamily="65" charset="-120"/>
              </a:rPr>
              <a:t>遊戲性 </a:t>
            </a:r>
          </a:p>
        </p:txBody>
      </p:sp>
      <p:sp>
        <p:nvSpPr>
          <p:cNvPr id="4099" name="Rectangle 3"/>
          <p:cNvSpPr>
            <a:spLocks noGrp="1" noChangeArrowheads="1"/>
          </p:cNvSpPr>
          <p:nvPr>
            <p:ph idx="1"/>
          </p:nvPr>
        </p:nvSpPr>
        <p:spPr>
          <a:xfrm>
            <a:off x="2514600" y="1676400"/>
            <a:ext cx="7620000" cy="4114800"/>
          </a:xfrm>
        </p:spPr>
        <p:txBody>
          <a:bodyPr>
            <a:normAutofit/>
          </a:bodyPr>
          <a:lstStyle/>
          <a:p>
            <a:pPr marL="0" indent="0" algn="ctr">
              <a:buNone/>
            </a:pPr>
            <a:r>
              <a:rPr lang="zh-TW" altLang="en-US" sz="2400" b="1" dirty="0" smtClean="0">
                <a:latin typeface="標楷體" panose="03000509000000000000" pitchFamily="65" charset="-120"/>
                <a:ea typeface="標楷體" panose="03000509000000000000" pitchFamily="65" charset="-120"/>
              </a:rPr>
              <a:t>遊戲</a:t>
            </a:r>
            <a:r>
              <a:rPr lang="zh-TW" altLang="en-US" sz="2400" b="1" dirty="0">
                <a:latin typeface="標楷體" panose="03000509000000000000" pitchFamily="65" charset="-120"/>
                <a:ea typeface="標楷體" panose="03000509000000000000" pitchFamily="65" charset="-120"/>
              </a:rPr>
              <a:t>性就是一連串有趣的選擇。</a:t>
            </a:r>
          </a:p>
          <a:p>
            <a:pPr marL="609600" indent="-609600"/>
            <a:endParaRPr lang="zh-TW" altLang="en-US" sz="2400" dirty="0">
              <a:latin typeface="標楷體" panose="03000509000000000000" pitchFamily="65" charset="-120"/>
              <a:ea typeface="標楷體" panose="03000509000000000000" pitchFamily="65" charset="-120"/>
            </a:endParaRPr>
          </a:p>
          <a:p>
            <a:pPr marL="609600" indent="-609600"/>
            <a:r>
              <a:rPr lang="zh-TW" altLang="en-US" sz="2400" dirty="0">
                <a:latin typeface="標楷體" panose="03000509000000000000" pitchFamily="65" charset="-120"/>
                <a:ea typeface="標楷體" panose="03000509000000000000" pitchFamily="65" charset="-120"/>
              </a:rPr>
              <a:t>每一個選擇</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策略一定要有優缺點，影響後續。</a:t>
            </a:r>
          </a:p>
          <a:p>
            <a:pPr marL="609600" indent="-609600"/>
            <a:endParaRPr lang="zh-TW" altLang="en-US" sz="2400" dirty="0">
              <a:latin typeface="標楷體" panose="03000509000000000000" pitchFamily="65" charset="-120"/>
              <a:ea typeface="標楷體" panose="03000509000000000000" pitchFamily="65" charset="-120"/>
            </a:endParaRPr>
          </a:p>
          <a:p>
            <a:pPr marL="609600" indent="-609600"/>
            <a:r>
              <a:rPr lang="zh-TW" altLang="en-US" sz="2400" dirty="0">
                <a:latin typeface="標楷體" panose="03000509000000000000" pitchFamily="65" charset="-120"/>
                <a:ea typeface="標楷體" panose="03000509000000000000" pitchFamily="65" charset="-120"/>
              </a:rPr>
              <a:t>遊戲本身得有些複雜性，而複雜性來自簡單的規則。 </a:t>
            </a:r>
          </a:p>
          <a:p>
            <a:pPr marL="990600" lvl="1" indent="-533400">
              <a:buNone/>
            </a:pPr>
            <a:endParaRPr lang="zh-TW" altLang="en-US" sz="2400" dirty="0">
              <a:latin typeface="標楷體" panose="03000509000000000000" pitchFamily="65" charset="-120"/>
              <a:ea typeface="標楷體" panose="03000509000000000000" pitchFamily="65" charset="-120"/>
            </a:endParaRPr>
          </a:p>
          <a:p>
            <a:pPr marL="609600" indent="-609600"/>
            <a:r>
              <a:rPr lang="zh-TW" altLang="en-US" sz="2400" dirty="0">
                <a:latin typeface="標楷體" panose="03000509000000000000" pitchFamily="65" charset="-120"/>
                <a:ea typeface="標楷體" panose="03000509000000000000" pitchFamily="65" charset="-120"/>
              </a:rPr>
              <a:t>遊戲性來自玩家面對的挑戰，以下分述之</a:t>
            </a:r>
          </a:p>
          <a:p>
            <a:pPr marL="990600" lvl="1" indent="-533400">
              <a:buSzTx/>
              <a:buFontTx/>
              <a:buAutoNum type="arabicPeriod"/>
            </a:pPr>
            <a:r>
              <a:rPr lang="zh-TW" altLang="en-US" sz="2000" dirty="0">
                <a:latin typeface="標楷體" panose="03000509000000000000" pitchFamily="65" charset="-120"/>
                <a:ea typeface="標楷體" panose="03000509000000000000" pitchFamily="65" charset="-120"/>
              </a:rPr>
              <a:t>純粹挑戰</a:t>
            </a:r>
          </a:p>
          <a:p>
            <a:pPr marL="990600" lvl="1" indent="-533400">
              <a:buSzTx/>
              <a:buFontTx/>
              <a:buAutoNum type="arabicPeriod"/>
            </a:pPr>
            <a:r>
              <a:rPr lang="zh-TW" altLang="en-US" sz="2000" dirty="0">
                <a:latin typeface="標楷體" panose="03000509000000000000" pitchFamily="65" charset="-120"/>
                <a:ea typeface="標楷體" panose="03000509000000000000" pitchFamily="65" charset="-120"/>
              </a:rPr>
              <a:t>挑戰應用</a:t>
            </a: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1498240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09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409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09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build="p"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4" name="Rectangle 8"/>
          <p:cNvSpPr>
            <a:spLocks noGrp="1" noChangeArrowheads="1"/>
          </p:cNvSpPr>
          <p:nvPr>
            <p:ph type="title"/>
          </p:nvPr>
        </p:nvSpPr>
        <p:spPr>
          <a:xfrm>
            <a:off x="2209800" y="76200"/>
            <a:ext cx="7772400" cy="1143000"/>
          </a:xfrm>
          <a:noFill/>
        </p:spPr>
        <p:txBody>
          <a:bodyPr/>
          <a:lstStyle/>
          <a:p>
            <a:pPr eaLnBrk="1" hangingPunct="1"/>
            <a:r>
              <a:rPr lang="zh-TW" altLang="en-US" sz="4000">
                <a:latin typeface="標楷體" panose="03000509000000000000" pitchFamily="65" charset="-120"/>
                <a:ea typeface="標楷體" panose="03000509000000000000" pitchFamily="65" charset="-120"/>
              </a:rPr>
              <a:t>遊戲性─</a:t>
            </a:r>
            <a:r>
              <a:rPr lang="zh-TW" altLang="en-US">
                <a:latin typeface="標楷體" panose="03000509000000000000" pitchFamily="65" charset="-120"/>
                <a:ea typeface="標楷體" panose="03000509000000000000" pitchFamily="65" charset="-120"/>
              </a:rPr>
              <a:t>純粹挑戰</a:t>
            </a:r>
          </a:p>
        </p:txBody>
      </p:sp>
      <p:pic>
        <p:nvPicPr>
          <p:cNvPr id="31748" name="Picture 4" descr="boxman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057400"/>
            <a:ext cx="18288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5" descr="777-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057400"/>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Rectangle 6"/>
          <p:cNvSpPr>
            <a:spLocks noChangeArrowheads="1"/>
          </p:cNvSpPr>
          <p:nvPr/>
        </p:nvSpPr>
        <p:spPr bwMode="auto">
          <a:xfrm>
            <a:off x="2514600" y="3886200"/>
            <a:ext cx="7620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4"/>
              </a:buBlip>
              <a:defRPr sz="3200">
                <a:solidFill>
                  <a:schemeClr val="tx1"/>
                </a:solidFill>
                <a:latin typeface="Times New Roman" panose="02020603050405020304" pitchFamily="18" charset="0"/>
              </a:defRPr>
            </a:lvl1pPr>
            <a:lvl2pPr marL="742950" indent="-285750">
              <a:spcBef>
                <a:spcPct val="20000"/>
              </a:spcBef>
              <a:buSzPct val="150000"/>
              <a:buBlip>
                <a:blip r:embed="rId4"/>
              </a:buBlip>
              <a:defRPr sz="2800">
                <a:solidFill>
                  <a:schemeClr val="tx1"/>
                </a:solidFill>
                <a:latin typeface="Times New Roman" panose="02020603050405020304" pitchFamily="18" charset="0"/>
              </a:defRPr>
            </a:lvl2pPr>
            <a:lvl3pPr marL="1143000" indent="-228600">
              <a:spcBef>
                <a:spcPct val="20000"/>
              </a:spcBef>
              <a:buSzPct val="150000"/>
              <a:buBlip>
                <a:blip r:embed="rId4"/>
              </a:buBlip>
              <a:defRPr sz="2400">
                <a:solidFill>
                  <a:schemeClr val="tx1"/>
                </a:solidFill>
                <a:latin typeface="Times New Roman" panose="02020603050405020304" pitchFamily="18" charset="0"/>
              </a:defRPr>
            </a:lvl3pPr>
            <a:lvl4pPr marL="1600200" indent="-228600">
              <a:spcBef>
                <a:spcPct val="20000"/>
              </a:spcBef>
              <a:buSzPct val="150000"/>
              <a:buBlip>
                <a:blip r:embed="rId4"/>
              </a:buBlip>
              <a:defRPr sz="2000">
                <a:solidFill>
                  <a:schemeClr val="tx1"/>
                </a:solidFill>
                <a:latin typeface="Times New Roman" panose="02020603050405020304" pitchFamily="18" charset="0"/>
              </a:defRPr>
            </a:lvl4pPr>
            <a:lvl5pPr marL="2057400" indent="-228600">
              <a:spcBef>
                <a:spcPct val="20000"/>
              </a:spcBef>
              <a:buSzPct val="150000"/>
              <a:buBlip>
                <a:blip r:embed="rId4"/>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4"/>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4"/>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4"/>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4"/>
              </a:buBlip>
              <a:defRPr sz="2000">
                <a:solidFill>
                  <a:schemeClr val="tx1"/>
                </a:solidFill>
                <a:latin typeface="Times New Roman" panose="02020603050405020304" pitchFamily="18" charset="0"/>
              </a:defRPr>
            </a:lvl9pPr>
          </a:lstStyle>
          <a:p>
            <a:pPr eaLnBrk="1" hangingPunct="1">
              <a:lnSpc>
                <a:spcPct val="90000"/>
              </a:lnSpc>
            </a:pPr>
            <a:r>
              <a:rPr lang="zh-TW" altLang="en-US" sz="2400" u="sng" dirty="0">
                <a:latin typeface="標楷體" panose="03000509000000000000" pitchFamily="65" charset="-120"/>
                <a:ea typeface="標楷體" panose="03000509000000000000" pitchFamily="65" charset="-120"/>
              </a:rPr>
              <a:t>側面思考挑戰</a:t>
            </a:r>
            <a:r>
              <a:rPr lang="zh-TW" altLang="en-US" sz="24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
            </a:r>
            <a:br>
              <a:rPr lang="zh-TW" altLang="en-US"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透過「固有」的或「外來」的知識解決問題。</a:t>
            </a:r>
          </a:p>
        </p:txBody>
      </p:sp>
      <p:pic>
        <p:nvPicPr>
          <p:cNvPr id="31754" name="Picture 10" descr="beyonda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572001"/>
            <a:ext cx="4343400" cy="229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2498698" y="1055862"/>
            <a:ext cx="7620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4"/>
              </a:buBlip>
              <a:defRPr sz="3200">
                <a:solidFill>
                  <a:schemeClr val="tx1"/>
                </a:solidFill>
                <a:latin typeface="Times New Roman" panose="02020603050405020304" pitchFamily="18" charset="0"/>
              </a:defRPr>
            </a:lvl1pPr>
            <a:lvl2pPr marL="742950" indent="-285750">
              <a:spcBef>
                <a:spcPct val="20000"/>
              </a:spcBef>
              <a:buSzPct val="150000"/>
              <a:buBlip>
                <a:blip r:embed="rId4"/>
              </a:buBlip>
              <a:defRPr sz="2800">
                <a:solidFill>
                  <a:schemeClr val="tx1"/>
                </a:solidFill>
                <a:latin typeface="Times New Roman" panose="02020603050405020304" pitchFamily="18" charset="0"/>
              </a:defRPr>
            </a:lvl2pPr>
            <a:lvl3pPr marL="1143000" indent="-228600">
              <a:spcBef>
                <a:spcPct val="20000"/>
              </a:spcBef>
              <a:buSzPct val="150000"/>
              <a:buBlip>
                <a:blip r:embed="rId4"/>
              </a:buBlip>
              <a:defRPr sz="2400">
                <a:solidFill>
                  <a:schemeClr val="tx1"/>
                </a:solidFill>
                <a:latin typeface="Times New Roman" panose="02020603050405020304" pitchFamily="18" charset="0"/>
              </a:defRPr>
            </a:lvl3pPr>
            <a:lvl4pPr marL="1600200" indent="-228600">
              <a:spcBef>
                <a:spcPct val="20000"/>
              </a:spcBef>
              <a:buSzPct val="150000"/>
              <a:buBlip>
                <a:blip r:embed="rId4"/>
              </a:buBlip>
              <a:defRPr sz="2000">
                <a:solidFill>
                  <a:schemeClr val="tx1"/>
                </a:solidFill>
                <a:latin typeface="Times New Roman" panose="02020603050405020304" pitchFamily="18" charset="0"/>
              </a:defRPr>
            </a:lvl4pPr>
            <a:lvl5pPr marL="2057400" indent="-228600">
              <a:spcBef>
                <a:spcPct val="20000"/>
              </a:spcBef>
              <a:buSzPct val="150000"/>
              <a:buBlip>
                <a:blip r:embed="rId4"/>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4"/>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4"/>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4"/>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4"/>
              </a:buBlip>
              <a:defRPr sz="2000">
                <a:solidFill>
                  <a:schemeClr val="tx1"/>
                </a:solidFill>
                <a:latin typeface="Times New Roman" panose="02020603050405020304" pitchFamily="18" charset="0"/>
              </a:defRPr>
            </a:lvl9pPr>
          </a:lstStyle>
          <a:p>
            <a:pPr>
              <a:lnSpc>
                <a:spcPct val="90000"/>
              </a:lnSpc>
            </a:pPr>
            <a:r>
              <a:rPr lang="zh-TW" altLang="en-US" sz="2400" u="sng" dirty="0">
                <a:latin typeface="標楷體" panose="03000509000000000000" pitchFamily="65" charset="-120"/>
                <a:ea typeface="標楷體" panose="03000509000000000000" pitchFamily="65" charset="-120"/>
              </a:rPr>
              <a:t>邏輯推理挑戰</a:t>
            </a:r>
            <a:r>
              <a:rPr lang="zh-TW" altLang="en-US" sz="2400" dirty="0">
                <a:latin typeface="標楷體" panose="03000509000000000000" pitchFamily="65" charset="-120"/>
                <a:ea typeface="標楷體" panose="03000509000000000000" pitchFamily="65" charset="-120"/>
              </a:rPr>
              <a:t>：</a:t>
            </a:r>
            <a:br>
              <a:rPr lang="zh-TW" altLang="en-US" sz="24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資訊完美</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如倉庫番、井字遊戲，靠邏輯</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a:t>
            </a:r>
            <a:br>
              <a:rPr lang="zh-TW" altLang="en-US"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資訊不完美</a:t>
            </a:r>
            <a:r>
              <a:rPr lang="en-US" altLang="zh-TW" sz="2000" dirty="0">
                <a:latin typeface="標楷體" panose="03000509000000000000" pitchFamily="65" charset="-120"/>
                <a:ea typeface="標楷體" panose="03000509000000000000" pitchFamily="65" charset="-120"/>
              </a:rPr>
              <a:t>(</a:t>
            </a:r>
            <a:r>
              <a:rPr lang="zh-TW" altLang="en-US" sz="2000" dirty="0">
                <a:latin typeface="標楷體" panose="03000509000000000000" pitchFamily="65" charset="-120"/>
                <a:ea typeface="標楷體" panose="03000509000000000000" pitchFamily="65" charset="-120"/>
              </a:rPr>
              <a:t>如橋牌，要推理</a:t>
            </a:r>
            <a:r>
              <a:rPr lang="en-US" altLang="zh-TW" sz="2000" dirty="0" smtClean="0">
                <a:latin typeface="標楷體" panose="03000509000000000000" pitchFamily="65" charset="-120"/>
                <a:ea typeface="標楷體" panose="03000509000000000000" pitchFamily="65" charset="-120"/>
              </a:rPr>
              <a:t>)</a:t>
            </a:r>
            <a:endParaRPr lang="en-US" altLang="zh-TW" sz="2000" dirty="0">
              <a:latin typeface="標楷體" panose="03000509000000000000" pitchFamily="65" charset="-120"/>
              <a:ea typeface="標楷體" panose="03000509000000000000" pitchFamily="65" charset="-120"/>
            </a:endParaRPr>
          </a:p>
        </p:txBody>
      </p:sp>
      <p:sp>
        <p:nvSpPr>
          <p:cNvPr id="2" name="投影片編號版面配置區 1"/>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3354384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174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7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17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autoUpdateAnimBg="0"/>
      <p:bldP spid="8"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a:t>
            </a:r>
            <a:r>
              <a:rPr lang="zh-TW" altLang="en-US">
                <a:latin typeface="標楷體" panose="03000509000000000000" pitchFamily="65" charset="-120"/>
                <a:ea typeface="標楷體" panose="03000509000000000000" pitchFamily="65" charset="-120"/>
              </a:rPr>
              <a:t>純粹挑戰</a:t>
            </a:r>
          </a:p>
        </p:txBody>
      </p:sp>
      <p:sp>
        <p:nvSpPr>
          <p:cNvPr id="9224" name="Rectangle 8"/>
          <p:cNvSpPr>
            <a:spLocks noChangeArrowheads="1"/>
          </p:cNvSpPr>
          <p:nvPr/>
        </p:nvSpPr>
        <p:spPr bwMode="auto">
          <a:xfrm>
            <a:off x="2514600" y="4800600"/>
            <a:ext cx="441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u="sng">
                <a:latin typeface="標楷體" panose="03000509000000000000" pitchFamily="65" charset="-120"/>
                <a:ea typeface="標楷體" panose="03000509000000000000" pitchFamily="65" charset="-120"/>
              </a:rPr>
              <a:t>智能挑戰</a:t>
            </a:r>
            <a:r>
              <a:rPr lang="zh-TW" altLang="en-US" sz="2400">
                <a:latin typeface="標楷體" panose="03000509000000000000" pitchFamily="65" charset="-120"/>
                <a:ea typeface="標楷體" panose="03000509000000000000" pitchFamily="65" charset="-120"/>
              </a:rPr>
              <a:t>：</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遊戲中不以純粹的型態出現，而是形成其他類型挑戰的一部分。</a:t>
            </a:r>
          </a:p>
          <a:p>
            <a:pPr eaLnBrk="1" hangingPunct="1">
              <a:buFontTx/>
              <a:buNone/>
            </a:pPr>
            <a:endParaRPr lang="en-US" altLang="zh-TW" sz="2400">
              <a:latin typeface="標楷體" panose="03000509000000000000" pitchFamily="65" charset="-120"/>
              <a:ea typeface="標楷體" panose="03000509000000000000" pitchFamily="65" charset="-120"/>
            </a:endParaRPr>
          </a:p>
        </p:txBody>
      </p:sp>
      <p:sp>
        <p:nvSpPr>
          <p:cNvPr id="9225" name="Rectangle 9"/>
          <p:cNvSpPr>
            <a:spLocks noChangeArrowheads="1"/>
          </p:cNvSpPr>
          <p:nvPr/>
        </p:nvSpPr>
        <p:spPr bwMode="auto">
          <a:xfrm>
            <a:off x="2514600" y="1371600"/>
            <a:ext cx="7620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u="sng">
                <a:latin typeface="標楷體" panose="03000509000000000000" pitchFamily="65" charset="-120"/>
                <a:ea typeface="標楷體" panose="03000509000000000000" pitchFamily="65" charset="-120"/>
              </a:rPr>
              <a:t>記憶挑戰</a:t>
            </a:r>
            <a:r>
              <a:rPr lang="zh-TW" altLang="en-US" sz="2400">
                <a:latin typeface="標楷體" panose="03000509000000000000" pitchFamily="65" charset="-120"/>
                <a:ea typeface="標楷體" panose="03000509000000000000" pitchFamily="65" charset="-120"/>
              </a:rPr>
              <a:t>：</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常見於兒童軟體。基本上每一款遊戲都有。</a:t>
            </a:r>
          </a:p>
        </p:txBody>
      </p:sp>
      <p:sp>
        <p:nvSpPr>
          <p:cNvPr id="8197" name="Rectangle 10"/>
          <p:cNvSpPr>
            <a:spLocks noChangeArrowheads="1"/>
          </p:cNvSpPr>
          <p:nvPr/>
        </p:nvSpPr>
        <p:spPr bwMode="auto">
          <a:xfrm>
            <a:off x="4806950" y="2257426"/>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endParaRPr lang="zh-TW" altLang="en-US" sz="2400"/>
          </a:p>
        </p:txBody>
      </p:sp>
      <p:pic>
        <p:nvPicPr>
          <p:cNvPr id="9228" name="Picture 12" descr="Sim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2244726"/>
            <a:ext cx="2332038" cy="225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32" name="Picture 16" descr="nzsolu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4619626"/>
            <a:ext cx="3810000" cy="20859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 name="Group 18"/>
          <p:cNvGrpSpPr>
            <a:grpSpLocks/>
          </p:cNvGrpSpPr>
          <p:nvPr/>
        </p:nvGrpSpPr>
        <p:grpSpPr bwMode="auto">
          <a:xfrm>
            <a:off x="6835776" y="2178050"/>
            <a:ext cx="2994025" cy="2317750"/>
            <a:chOff x="3346" y="1372"/>
            <a:chExt cx="1886" cy="1460"/>
          </a:xfrm>
        </p:grpSpPr>
        <p:pic>
          <p:nvPicPr>
            <p:cNvPr id="8201" name="Picture 7" descr="space_channel_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6" y="1414"/>
              <a:ext cx="1886" cy="1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3" name="Rectangle 17"/>
            <p:cNvSpPr>
              <a:spLocks noChangeArrowheads="1"/>
            </p:cNvSpPr>
            <p:nvPr/>
          </p:nvSpPr>
          <p:spPr bwMode="auto">
            <a:xfrm>
              <a:off x="3353" y="1372"/>
              <a:ext cx="1301"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(Space Channel 5)</a:t>
              </a:r>
            </a:p>
          </p:txBody>
        </p:sp>
      </p:grpSp>
      <p:sp>
        <p:nvSpPr>
          <p:cNvPr id="3" name="投影片編號版面配置區 2"/>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485787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922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92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92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4" grpId="0" autoUpdateAnimBg="0"/>
      <p:bldP spid="922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a:t>
            </a:r>
            <a:r>
              <a:rPr lang="zh-TW" altLang="en-US">
                <a:latin typeface="標楷體" panose="03000509000000000000" pitchFamily="65" charset="-120"/>
                <a:ea typeface="標楷體" panose="03000509000000000000" pitchFamily="65" charset="-120"/>
              </a:rPr>
              <a:t>純粹挑戰</a:t>
            </a:r>
          </a:p>
        </p:txBody>
      </p:sp>
      <p:sp>
        <p:nvSpPr>
          <p:cNvPr id="10245" name="Rectangle 5"/>
          <p:cNvSpPr>
            <a:spLocks noChangeArrowheads="1"/>
          </p:cNvSpPr>
          <p:nvPr/>
        </p:nvSpPr>
        <p:spPr bwMode="auto">
          <a:xfrm>
            <a:off x="2362200" y="1219200"/>
            <a:ext cx="4953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u="sng">
                <a:latin typeface="標楷體" panose="03000509000000000000" pitchFamily="65" charset="-120"/>
                <a:ea typeface="標楷體" panose="03000509000000000000" pitchFamily="65" charset="-120"/>
              </a:rPr>
              <a:t>知識挑戰</a:t>
            </a:r>
            <a:r>
              <a:rPr lang="zh-TW" altLang="en-US" sz="2400">
                <a:latin typeface="標楷體" panose="03000509000000000000" pitchFamily="65" charset="-120"/>
                <a:ea typeface="標楷體" panose="03000509000000000000" pitchFamily="65" charset="-120"/>
              </a:rPr>
              <a:t>：</a:t>
            </a:r>
            <a:r>
              <a:rPr lang="zh-TW" altLang="en-US" sz="2000">
                <a:latin typeface="標楷體" panose="03000509000000000000" pitchFamily="65" charset="-120"/>
                <a:ea typeface="標楷體" panose="03000509000000000000" pitchFamily="65" charset="-120"/>
              </a:rPr>
              <a:t/>
            </a:r>
            <a:br>
              <a:rPr lang="zh-TW" altLang="en-US" sz="20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依賴外來知識的挑戰</a:t>
            </a:r>
            <a:r>
              <a:rPr lang="en-US" altLang="zh-TW" sz="2000">
                <a:latin typeface="標楷體" panose="03000509000000000000" pitchFamily="65" charset="-120"/>
                <a:ea typeface="標楷體" panose="03000509000000000000" pitchFamily="65" charset="-120"/>
              </a:rPr>
              <a:t>,</a:t>
            </a:r>
            <a:r>
              <a:rPr lang="zh-TW" altLang="en-US" sz="2000">
                <a:latin typeface="標楷體" panose="03000509000000000000" pitchFamily="65" charset="-120"/>
                <a:ea typeface="標楷體" panose="03000509000000000000" pitchFamily="65" charset="-120"/>
              </a:rPr>
              <a:t>很少以純粹的型態出現在遊戲中。顯性的固有知識挑戰則常見於</a:t>
            </a:r>
            <a:r>
              <a:rPr lang="en-US" altLang="zh-TW" sz="2000">
                <a:latin typeface="標楷體" panose="03000509000000000000" pitchFamily="65" charset="-120"/>
                <a:ea typeface="標楷體" panose="03000509000000000000" pitchFamily="65" charset="-120"/>
              </a:rPr>
              <a:t>RPG </a:t>
            </a:r>
            <a:r>
              <a:rPr lang="zh-TW" altLang="en-US" sz="2000">
                <a:latin typeface="標楷體" panose="03000509000000000000" pitchFamily="65" charset="-120"/>
                <a:ea typeface="標楷體" panose="03000509000000000000" pitchFamily="65" charset="-120"/>
              </a:rPr>
              <a:t>與</a:t>
            </a:r>
            <a:r>
              <a:rPr lang="en-US" altLang="zh-TW" sz="2000">
                <a:latin typeface="標楷體" panose="03000509000000000000" pitchFamily="65" charset="-120"/>
                <a:ea typeface="標楷體" panose="03000509000000000000" pitchFamily="65" charset="-120"/>
              </a:rPr>
              <a:t>AVG </a:t>
            </a:r>
            <a:r>
              <a:rPr lang="zh-TW" altLang="en-US" sz="2000">
                <a:latin typeface="標楷體" panose="03000509000000000000" pitchFamily="65" charset="-120"/>
                <a:ea typeface="標楷體" panose="03000509000000000000" pitchFamily="65" charset="-120"/>
              </a:rPr>
              <a:t>中。</a:t>
            </a:r>
          </a:p>
          <a:p>
            <a:pPr eaLnBrk="1" hangingPunct="1">
              <a:buFontTx/>
              <a:buNone/>
            </a:pPr>
            <a:endParaRPr lang="en-US" altLang="zh-TW" sz="2400">
              <a:latin typeface="標楷體" panose="03000509000000000000" pitchFamily="65" charset="-120"/>
              <a:ea typeface="標楷體" panose="03000509000000000000" pitchFamily="65" charset="-120"/>
            </a:endParaRPr>
          </a:p>
        </p:txBody>
      </p:sp>
      <p:grpSp>
        <p:nvGrpSpPr>
          <p:cNvPr id="2" name="Group 30"/>
          <p:cNvGrpSpPr>
            <a:grpSpLocks/>
          </p:cNvGrpSpPr>
          <p:nvPr/>
        </p:nvGrpSpPr>
        <p:grpSpPr bwMode="auto">
          <a:xfrm>
            <a:off x="7467601" y="838200"/>
            <a:ext cx="2860675" cy="2090738"/>
            <a:chOff x="3744" y="528"/>
            <a:chExt cx="1802" cy="1317"/>
          </a:xfrm>
        </p:grpSpPr>
        <p:pic>
          <p:nvPicPr>
            <p:cNvPr id="9231" name="Picture 8" descr="trivialpursu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4" y="528"/>
              <a:ext cx="172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9"/>
            <p:cNvSpPr>
              <a:spLocks noChangeArrowheads="1"/>
            </p:cNvSpPr>
            <p:nvPr/>
          </p:nvSpPr>
          <p:spPr bwMode="auto">
            <a:xfrm>
              <a:off x="4572" y="1632"/>
              <a:ext cx="974"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(Trivial Pursuit)</a:t>
              </a:r>
            </a:p>
          </p:txBody>
        </p:sp>
      </p:grpSp>
      <p:grpSp>
        <p:nvGrpSpPr>
          <p:cNvPr id="3" name="Group 33"/>
          <p:cNvGrpSpPr>
            <a:grpSpLocks/>
          </p:cNvGrpSpPr>
          <p:nvPr/>
        </p:nvGrpSpPr>
        <p:grpSpPr bwMode="auto">
          <a:xfrm>
            <a:off x="8077200" y="4648200"/>
            <a:ext cx="2198688" cy="2165350"/>
            <a:chOff x="4128" y="2928"/>
            <a:chExt cx="1385" cy="1364"/>
          </a:xfrm>
        </p:grpSpPr>
        <p:pic>
          <p:nvPicPr>
            <p:cNvPr id="9229" name="Picture 14" descr="Galaxi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2928"/>
              <a:ext cx="1344"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0" name="Rectangle 20"/>
            <p:cNvSpPr>
              <a:spLocks noChangeArrowheads="1"/>
            </p:cNvSpPr>
            <p:nvPr/>
          </p:nvSpPr>
          <p:spPr bwMode="auto">
            <a:xfrm>
              <a:off x="4848" y="4080"/>
              <a:ext cx="66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spcBef>
                  <a:spcPct val="0"/>
                </a:spcBef>
                <a:buSzTx/>
                <a:buFontTx/>
                <a:buNone/>
              </a:pPr>
              <a:r>
                <a:rPr lang="en-US" altLang="zh-TW" sz="1600">
                  <a:solidFill>
                    <a:srgbClr val="FFFFFF"/>
                  </a:solidFill>
                </a:rPr>
                <a:t>(Galaxian)</a:t>
              </a:r>
            </a:p>
          </p:txBody>
        </p:sp>
      </p:grpSp>
      <p:grpSp>
        <p:nvGrpSpPr>
          <p:cNvPr id="4" name="Group 32"/>
          <p:cNvGrpSpPr>
            <a:grpSpLocks/>
          </p:cNvGrpSpPr>
          <p:nvPr/>
        </p:nvGrpSpPr>
        <p:grpSpPr bwMode="auto">
          <a:xfrm>
            <a:off x="4953000" y="4648201"/>
            <a:ext cx="3060700" cy="2166938"/>
            <a:chOff x="2160" y="2928"/>
            <a:chExt cx="1928" cy="1365"/>
          </a:xfrm>
        </p:grpSpPr>
        <p:pic>
          <p:nvPicPr>
            <p:cNvPr id="9227" name="Picture 11" descr="tetr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0" y="2928"/>
              <a:ext cx="1872" cy="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1" name="Rectangle 21"/>
            <p:cNvSpPr>
              <a:spLocks noChangeArrowheads="1"/>
            </p:cNvSpPr>
            <p:nvPr/>
          </p:nvSpPr>
          <p:spPr bwMode="auto">
            <a:xfrm>
              <a:off x="3578" y="4080"/>
              <a:ext cx="510"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(Tetris)</a:t>
              </a:r>
            </a:p>
          </p:txBody>
        </p:sp>
      </p:grpSp>
      <p:grpSp>
        <p:nvGrpSpPr>
          <p:cNvPr id="5" name="Group 31"/>
          <p:cNvGrpSpPr>
            <a:grpSpLocks/>
          </p:cNvGrpSpPr>
          <p:nvPr/>
        </p:nvGrpSpPr>
        <p:grpSpPr bwMode="auto">
          <a:xfrm>
            <a:off x="7467602" y="2903538"/>
            <a:ext cx="3148013" cy="1593849"/>
            <a:chOff x="3744" y="1829"/>
            <a:chExt cx="1983" cy="1004"/>
          </a:xfrm>
        </p:grpSpPr>
        <p:pic>
          <p:nvPicPr>
            <p:cNvPr id="9225" name="Picture 23" descr="qndre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4" y="1829"/>
              <a:ext cx="1719" cy="1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67" name="Rectangle 27"/>
            <p:cNvSpPr>
              <a:spLocks noChangeArrowheads="1"/>
            </p:cNvSpPr>
            <p:nvPr/>
          </p:nvSpPr>
          <p:spPr bwMode="auto">
            <a:xfrm>
              <a:off x="4193" y="2620"/>
              <a:ext cx="1534" cy="213"/>
            </a:xfrm>
            <a:prstGeom prst="rect">
              <a:avLst/>
            </a:prstGeom>
            <a:noFill/>
            <a:ln w="9525">
              <a:noFill/>
              <a:miter lim="800000"/>
              <a:headEnd/>
              <a:tailEnd/>
            </a:ln>
            <a:effectLst/>
          </p:spPr>
          <p:txBody>
            <a:bodyPr wrap="none">
              <a:spAutoFit/>
            </a:bodyPr>
            <a:lstStyle/>
            <a:p>
              <a:pPr eaLnBrk="1" hangingPunct="1">
                <a:defRPr/>
              </a:pPr>
              <a:r>
                <a:rPr lang="en-US" altLang="zh-TW" sz="1600">
                  <a:solidFill>
                    <a:srgbClr val="FFFFFF"/>
                  </a:solidFill>
                  <a:effectLst>
                    <a:outerShdw blurRad="38100" dist="38100" dir="2700000" algn="tl">
                      <a:srgbClr val="000000"/>
                    </a:outerShdw>
                  </a:effectLst>
                </a:rPr>
                <a:t>(Quiz Nanairo Dreams)</a:t>
              </a:r>
            </a:p>
          </p:txBody>
        </p:sp>
      </p:grpSp>
      <p:sp>
        <p:nvSpPr>
          <p:cNvPr id="10269" name="Rectangle 29"/>
          <p:cNvSpPr>
            <a:spLocks noChangeArrowheads="1"/>
          </p:cNvSpPr>
          <p:nvPr/>
        </p:nvSpPr>
        <p:spPr bwMode="auto">
          <a:xfrm>
            <a:off x="2362200" y="2971800"/>
            <a:ext cx="49530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SzPct val="150000"/>
              <a:buBlip>
                <a:blip r:embed="rId2"/>
              </a:buBlip>
              <a:defRPr sz="3200">
                <a:solidFill>
                  <a:schemeClr val="tx1"/>
                </a:solidFill>
                <a:latin typeface="Times New Roman" panose="02020603050405020304" pitchFamily="18" charset="0"/>
              </a:defRPr>
            </a:lvl1pPr>
            <a:lvl2pPr marL="742950" indent="-28575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eaLnBrk="1" hangingPunct="1"/>
            <a:r>
              <a:rPr lang="zh-TW" altLang="en-US" sz="2400" u="sng">
                <a:latin typeface="標楷體" panose="03000509000000000000" pitchFamily="65" charset="-120"/>
                <a:ea typeface="標楷體" panose="03000509000000000000" pitchFamily="65" charset="-120"/>
              </a:rPr>
              <a:t>樣式辨別挑戰</a:t>
            </a:r>
            <a:r>
              <a:rPr lang="zh-TW" altLang="en-US" sz="2400">
                <a:latin typeface="標楷體" panose="03000509000000000000" pitchFamily="65" charset="-120"/>
                <a:ea typeface="標楷體" panose="03000509000000000000" pitchFamily="65" charset="-120"/>
              </a:rPr>
              <a:t>：</a:t>
            </a:r>
            <a:r>
              <a:rPr lang="zh-TW" altLang="en-US" sz="2000">
                <a:latin typeface="標楷體" panose="03000509000000000000" pitchFamily="65" charset="-120"/>
                <a:ea typeface="標楷體" panose="03000509000000000000" pitchFamily="65" charset="-120"/>
              </a:rPr>
              <a:t/>
            </a:r>
            <a:br>
              <a:rPr lang="zh-TW" altLang="en-US" sz="20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大腦的主要辨知功能就是樣式辨別。昔日遊戲相對簡單，樣式因而比較突顯。可以與其他類型結合</a:t>
            </a:r>
            <a:r>
              <a:rPr lang="en-US" altLang="zh-TW" sz="2000">
                <a:latin typeface="標楷體" panose="03000509000000000000" pitchFamily="65" charset="-120"/>
                <a:ea typeface="標楷體" panose="03000509000000000000" pitchFamily="65" charset="-120"/>
              </a:rPr>
              <a:t>(</a:t>
            </a:r>
            <a:r>
              <a:rPr lang="zh-TW" altLang="en-US" sz="2000">
                <a:latin typeface="標楷體" panose="03000509000000000000" pitchFamily="65" charset="-120"/>
                <a:ea typeface="標楷體" panose="03000509000000000000" pitchFamily="65" charset="-120"/>
              </a:rPr>
              <a:t>如反射</a:t>
            </a:r>
            <a:r>
              <a:rPr lang="en-US" altLang="zh-TW" sz="2000">
                <a:latin typeface="標楷體" panose="03000509000000000000" pitchFamily="65" charset="-120"/>
                <a:ea typeface="標楷體" panose="03000509000000000000" pitchFamily="65" charset="-120"/>
              </a:rPr>
              <a:t>/</a:t>
            </a:r>
            <a:r>
              <a:rPr lang="zh-TW" altLang="en-US" sz="2000">
                <a:latin typeface="標楷體" panose="03000509000000000000" pitchFamily="65" charset="-120"/>
                <a:ea typeface="標楷體" panose="03000509000000000000" pitchFamily="65" charset="-120"/>
              </a:rPr>
              <a:t>反應</a:t>
            </a:r>
            <a:r>
              <a:rPr lang="en-US" altLang="zh-TW" sz="2000">
                <a:latin typeface="標楷體" panose="03000509000000000000" pitchFamily="65" charset="-120"/>
                <a:ea typeface="標楷體" panose="03000509000000000000" pitchFamily="65" charset="-120"/>
              </a:rPr>
              <a:t>)</a:t>
            </a:r>
            <a:r>
              <a:rPr lang="zh-TW" altLang="en-US" sz="2000">
                <a:latin typeface="標楷體" panose="03000509000000000000" pitchFamily="65" charset="-120"/>
                <a:ea typeface="標楷體" panose="03000509000000000000" pitchFamily="65" charset="-120"/>
              </a:rPr>
              <a:t>而增進遊戲性。</a:t>
            </a:r>
            <a:r>
              <a:rPr lang="zh-TW" altLang="en-US" sz="2400">
                <a:latin typeface="標楷體" panose="03000509000000000000" pitchFamily="65" charset="-120"/>
                <a:ea typeface="標楷體" panose="03000509000000000000" pitchFamily="65" charset="-120"/>
              </a:rPr>
              <a:t> </a:t>
            </a:r>
            <a:endParaRPr lang="zh-TW" altLang="en-US" sz="2000">
              <a:latin typeface="標楷體" panose="03000509000000000000" pitchFamily="65" charset="-120"/>
              <a:ea typeface="標楷體" panose="03000509000000000000" pitchFamily="65" charset="-120"/>
            </a:endParaRPr>
          </a:p>
          <a:p>
            <a:pPr eaLnBrk="1" hangingPunct="1">
              <a:buFontTx/>
              <a:buNone/>
            </a:pPr>
            <a:endParaRPr lang="en-US" altLang="zh-TW" sz="2400">
              <a:latin typeface="標楷體" panose="03000509000000000000" pitchFamily="65" charset="-120"/>
              <a:ea typeface="標楷體" panose="03000509000000000000" pitchFamily="65" charset="-120"/>
            </a:endParaRPr>
          </a:p>
        </p:txBody>
      </p:sp>
      <p:sp>
        <p:nvSpPr>
          <p:cNvPr id="6" name="投影片編號版面配置區 5"/>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3510834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4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26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utoUpdateAnimBg="0"/>
      <p:bldP spid="10269"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2209800" y="76200"/>
            <a:ext cx="7772400" cy="1143000"/>
          </a:xfrm>
        </p:spPr>
        <p:txBody>
          <a:bodyPr/>
          <a:lstStyle/>
          <a:p>
            <a:pPr eaLnBrk="1" hangingPunct="1"/>
            <a:r>
              <a:rPr lang="zh-TW" altLang="en-US" sz="4000">
                <a:latin typeface="標楷體" panose="03000509000000000000" pitchFamily="65" charset="-120"/>
                <a:ea typeface="標楷體" panose="03000509000000000000" pitchFamily="65" charset="-120"/>
              </a:rPr>
              <a:t>遊戲性─</a:t>
            </a:r>
            <a:r>
              <a:rPr lang="zh-TW" altLang="en-US">
                <a:latin typeface="標楷體" panose="03000509000000000000" pitchFamily="65" charset="-120"/>
                <a:ea typeface="標楷體" panose="03000509000000000000" pitchFamily="65" charset="-120"/>
              </a:rPr>
              <a:t>純粹挑戰</a:t>
            </a:r>
          </a:p>
        </p:txBody>
      </p:sp>
      <p:sp>
        <p:nvSpPr>
          <p:cNvPr id="11268" name="Rectangle 4"/>
          <p:cNvSpPr>
            <a:spLocks noChangeArrowheads="1"/>
          </p:cNvSpPr>
          <p:nvPr/>
        </p:nvSpPr>
        <p:spPr bwMode="auto">
          <a:xfrm>
            <a:off x="2057400" y="914401"/>
            <a:ext cx="3606800" cy="561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SzPct val="150000"/>
              <a:buBlip>
                <a:blip r:embed="rId2"/>
              </a:buBlip>
              <a:defRPr sz="3200">
                <a:solidFill>
                  <a:schemeClr val="tx1"/>
                </a:solidFill>
                <a:latin typeface="Times New Roman" panose="02020603050405020304" pitchFamily="18" charset="0"/>
              </a:defRPr>
            </a:lvl1pPr>
            <a:lvl2pPr marL="990600" indent="-533400">
              <a:spcBef>
                <a:spcPct val="20000"/>
              </a:spcBef>
              <a:buSzPct val="150000"/>
              <a:buBlip>
                <a:blip r:embed="rId2"/>
              </a:buBlip>
              <a:defRPr sz="2800">
                <a:solidFill>
                  <a:schemeClr val="tx1"/>
                </a:solidFill>
                <a:latin typeface="Times New Roman" panose="02020603050405020304" pitchFamily="18" charset="0"/>
              </a:defRPr>
            </a:lvl2pPr>
            <a:lvl3pPr marL="1143000" indent="-228600">
              <a:spcBef>
                <a:spcPct val="20000"/>
              </a:spcBef>
              <a:buSzPct val="150000"/>
              <a:buBlip>
                <a:blip r:embed="rId2"/>
              </a:buBlip>
              <a:defRPr sz="2400">
                <a:solidFill>
                  <a:schemeClr val="tx1"/>
                </a:solidFill>
                <a:latin typeface="Times New Roman" panose="02020603050405020304" pitchFamily="18" charset="0"/>
              </a:defRPr>
            </a:lvl3pPr>
            <a:lvl4pPr marL="1600200" indent="-228600">
              <a:spcBef>
                <a:spcPct val="20000"/>
              </a:spcBef>
              <a:buSzPct val="150000"/>
              <a:buBlip>
                <a:blip r:embed="rId2"/>
              </a:buBlip>
              <a:defRPr sz="2000">
                <a:solidFill>
                  <a:schemeClr val="tx1"/>
                </a:solidFill>
                <a:latin typeface="Times New Roman" panose="02020603050405020304" pitchFamily="18" charset="0"/>
              </a:defRPr>
            </a:lvl4pPr>
            <a:lvl5pPr marL="2057400" indent="-228600">
              <a:spcBef>
                <a:spcPct val="20000"/>
              </a:spcBef>
              <a:buSzPct val="150000"/>
              <a:buBlip>
                <a:blip r:embed="rId2"/>
              </a:buBlip>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SzPct val="150000"/>
              <a:buBlip>
                <a:blip r:embed="rId2"/>
              </a:buBlip>
              <a:defRPr sz="2000">
                <a:solidFill>
                  <a:schemeClr val="tx1"/>
                </a:solidFill>
                <a:latin typeface="Times New Roman" panose="02020603050405020304" pitchFamily="18" charset="0"/>
              </a:defRPr>
            </a:lvl9pPr>
          </a:lstStyle>
          <a:p>
            <a:pPr lvl="1" eaLnBrk="1" hangingPunct="1"/>
            <a:r>
              <a:rPr lang="zh-TW" altLang="en-US" sz="2400" u="sng">
                <a:latin typeface="標楷體" panose="03000509000000000000" pitchFamily="65" charset="-120"/>
                <a:ea typeface="標楷體" panose="03000509000000000000" pitchFamily="65" charset="-120"/>
              </a:rPr>
              <a:t>道德挑戰</a:t>
            </a:r>
            <a:r>
              <a:rPr lang="zh-TW" altLang="en-US" sz="2400">
                <a:latin typeface="標楷體" panose="03000509000000000000" pitchFamily="65" charset="-120"/>
                <a:ea typeface="標楷體" panose="03000509000000000000" pitchFamily="65" charset="-120"/>
              </a:rPr>
              <a:t>：</a:t>
            </a:r>
            <a:br>
              <a:rPr lang="zh-TW" altLang="en-US" sz="2400">
                <a:latin typeface="標楷體" panose="03000509000000000000" pitchFamily="65" charset="-120"/>
                <a:ea typeface="標楷體" panose="03000509000000000000" pitchFamily="65" charset="-120"/>
              </a:rPr>
            </a:br>
            <a:r>
              <a:rPr lang="zh-TW" altLang="en-US" sz="2000">
                <a:latin typeface="標楷體" panose="03000509000000000000" pitchFamily="65" charset="-120"/>
                <a:ea typeface="標楷體" panose="03000509000000000000" pitchFamily="65" charset="-120"/>
              </a:rPr>
              <a:t>簡單分為普遍、文化、氏族、個人四個作用層次。在遊戲中不易呈現，傾向於使用二分法。</a:t>
            </a:r>
          </a:p>
          <a:p>
            <a:pPr lvl="1" eaLnBrk="1" hangingPunct="1">
              <a:buFontTx/>
              <a:buNone/>
            </a:pPr>
            <a:endParaRPr lang="en-US" altLang="zh-TW" sz="2000">
              <a:latin typeface="標楷體" panose="03000509000000000000" pitchFamily="65" charset="-120"/>
              <a:ea typeface="標楷體" panose="03000509000000000000" pitchFamily="65" charset="-120"/>
            </a:endParaRPr>
          </a:p>
        </p:txBody>
      </p:sp>
      <p:grpSp>
        <p:nvGrpSpPr>
          <p:cNvPr id="2" name="Group 26"/>
          <p:cNvGrpSpPr>
            <a:grpSpLocks/>
          </p:cNvGrpSpPr>
          <p:nvPr/>
        </p:nvGrpSpPr>
        <p:grpSpPr bwMode="auto">
          <a:xfrm>
            <a:off x="5591175" y="4005263"/>
            <a:ext cx="4800600" cy="2362200"/>
            <a:chOff x="2736" y="2880"/>
            <a:chExt cx="3024" cy="1488"/>
          </a:xfrm>
        </p:grpSpPr>
        <p:pic>
          <p:nvPicPr>
            <p:cNvPr id="10250" name="Picture 17" descr="si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 y="2880"/>
              <a:ext cx="1051"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51" name="Picture 19" descr="sims-makin-magic-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880"/>
              <a:ext cx="1968" cy="1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5"/>
          <p:cNvGrpSpPr>
            <a:grpSpLocks/>
          </p:cNvGrpSpPr>
          <p:nvPr/>
        </p:nvGrpSpPr>
        <p:grpSpPr bwMode="auto">
          <a:xfrm>
            <a:off x="5664200" y="981075"/>
            <a:ext cx="4800600" cy="2667000"/>
            <a:chOff x="2736" y="1056"/>
            <a:chExt cx="3024" cy="1680"/>
          </a:xfrm>
        </p:grpSpPr>
        <p:pic>
          <p:nvPicPr>
            <p:cNvPr id="10246" name="Picture 15" descr="dwjs264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4" y="1850"/>
              <a:ext cx="1080" cy="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11" descr="dwjs264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6" y="1296"/>
              <a:ext cx="1080" cy="1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8" name="Picture 13" descr="dwjs264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6" y="1286"/>
              <a:ext cx="1080" cy="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22" descr="gta13">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5" y="1056"/>
              <a:ext cx="965"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投影片編號版面配置區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40860599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26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utoUpdateAnimBg="0"/>
    </p:bldLst>
  </p:timing>
</p:sld>
</file>

<file path=ppt/theme/theme1.xml><?xml version="1.0" encoding="utf-8"?>
<a:theme xmlns:a="http://schemas.openxmlformats.org/drawingml/2006/main" name="深度">
  <a:themeElements>
    <a:clrScheme name="深度">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深度">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深度">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TM04033923[[fn=深度]]</Template>
  <TotalTime>192</TotalTime>
  <Words>2027</Words>
  <Application>Microsoft Office PowerPoint</Application>
  <PresentationFormat>寬螢幕</PresentationFormat>
  <Paragraphs>290</Paragraphs>
  <Slides>45</Slides>
  <Notes>2</Notes>
  <HiddenSlides>16</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45</vt:i4>
      </vt:variant>
    </vt:vector>
  </HeadingPairs>
  <TitlesOfParts>
    <vt:vector size="54" baseType="lpstr">
      <vt:lpstr>微軟正黑體</vt:lpstr>
      <vt:lpstr>新細明體</vt:lpstr>
      <vt:lpstr>標楷體</vt:lpstr>
      <vt:lpstr>Arial</vt:lpstr>
      <vt:lpstr>Calibri</vt:lpstr>
      <vt:lpstr>Corbel</vt:lpstr>
      <vt:lpstr>Tahoma</vt:lpstr>
      <vt:lpstr>Times New Roman</vt:lpstr>
      <vt:lpstr>深度</vt:lpstr>
      <vt:lpstr>遊戲設計初探</vt:lpstr>
      <vt:lpstr>人們玩遊戲的動機(by Chris Crawford) </vt:lpstr>
      <vt:lpstr>「完美遊戲設計師」所具備的特色 (Andrew p.1-16)</vt:lpstr>
      <vt:lpstr>遊戲開發階段</vt:lpstr>
      <vt:lpstr>遊戲性 </vt:lpstr>
      <vt:lpstr>遊戲性─純粹挑戰</vt:lpstr>
      <vt:lpstr>遊戲性─純粹挑戰</vt:lpstr>
      <vt:lpstr>遊戲性─純粹挑戰</vt:lpstr>
      <vt:lpstr>遊戲性─純粹挑戰</vt:lpstr>
      <vt:lpstr>遊戲性─純粹挑戰</vt:lpstr>
      <vt:lpstr>遊戲性─純粹挑戰</vt:lpstr>
      <vt:lpstr>遊戲性─純粹挑戰</vt:lpstr>
      <vt:lpstr>遊戲性─純粹挑戰</vt:lpstr>
      <vt:lpstr>遊戲性─挑戰的應用 </vt:lpstr>
      <vt:lpstr>遊戲性─挑戰的應用 </vt:lpstr>
      <vt:lpstr>遊戲性─挑戰的應用 </vt:lpstr>
      <vt:lpstr>遊戲性─挑戰的應用 </vt:lpstr>
      <vt:lpstr>遊戲性─挑戰的應用 </vt:lpstr>
      <vt:lpstr>遊戲平衡(by Dave Morris &amp; Andrew Rollings) </vt:lpstr>
      <vt:lpstr>遊戲類型(Game Genders)(Pedersen p.19)</vt:lpstr>
      <vt:lpstr>遊戲類型(Game Genders)(Pedersen p.19)</vt:lpstr>
      <vt:lpstr>遊戲類型(Game Genders)(Pedersen p.19)</vt:lpstr>
      <vt:lpstr>遊戲類型(Game Genders)(Pedersen p.19)</vt:lpstr>
      <vt:lpstr>遊戲類型(Game Genders)(Pedersen p.19)</vt:lpstr>
      <vt:lpstr>遊戲類型(Game Genders)(Pedersen p.19)</vt:lpstr>
      <vt:lpstr>遊戲類型(Game Genders)(Pedersen p.19)</vt:lpstr>
      <vt:lpstr>遊戲類型(Game Genders)(Pedersen p.19)</vt:lpstr>
      <vt:lpstr>遊戲類型(Game Genders)(Pedersen p.19)</vt:lpstr>
      <vt:lpstr>遊戲設計文件</vt:lpstr>
      <vt:lpstr>遊戲設計文件</vt:lpstr>
      <vt:lpstr>遊戲</vt:lpstr>
      <vt:lpstr>遊戲評估(Game Evaluation)</vt:lpstr>
      <vt:lpstr>PowerPoint 簡報</vt:lpstr>
      <vt:lpstr>Atari and Nintento GB</vt:lpstr>
      <vt:lpstr>What is a Game</vt:lpstr>
      <vt:lpstr>A Good Game </vt:lpstr>
      <vt:lpstr>A Good Game</vt:lpstr>
      <vt:lpstr>Flow in a Good Game</vt:lpstr>
      <vt:lpstr>A Good Game</vt:lpstr>
      <vt:lpstr>A Good Game</vt:lpstr>
      <vt:lpstr>Example 1</vt:lpstr>
      <vt:lpstr>Example 2</vt:lpstr>
      <vt:lpstr>Example 3</vt:lpstr>
      <vt:lpstr>Example 4</vt:lpstr>
      <vt:lpstr>Bonus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遊戲設計初探</dc:title>
  <dc:creator>葉家齊</dc:creator>
  <cp:lastModifiedBy>葉家齊</cp:lastModifiedBy>
  <cp:revision>24</cp:revision>
  <dcterms:created xsi:type="dcterms:W3CDTF">2015-03-10T11:25:47Z</dcterms:created>
  <dcterms:modified xsi:type="dcterms:W3CDTF">2015-03-16T10:44:17Z</dcterms:modified>
</cp:coreProperties>
</file>